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44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932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010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016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873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479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8121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025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04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687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4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91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542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085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46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7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1911A0F2-5B36-4528-ABBA-CDDF69F809CD}" type="datetimeFigureOut">
              <a:rPr lang="en-US" smtClean="0"/>
              <a:t>3/6/2020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01796DD5-678B-49A3-82D2-C66B476289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25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8728" y="2357430"/>
            <a:ext cx="6643734" cy="2500330"/>
          </a:xfrm>
        </p:spPr>
        <p:txBody>
          <a:bodyPr>
            <a:normAutofit fontScale="92500" lnSpcReduction="20000"/>
          </a:bodyPr>
          <a:lstStyle/>
          <a:p>
            <a:r>
              <a:rPr lang="en-IN" sz="4800" b="1" dirty="0"/>
              <a:t>MARKETING MANAGEMENT</a:t>
            </a:r>
          </a:p>
          <a:p>
            <a:r>
              <a:rPr lang="en-IN" sz="2600" b="1" dirty="0">
                <a:solidFill>
                  <a:schemeClr val="bg2"/>
                </a:solidFill>
              </a:rPr>
              <a:t>Mujeeb t p</a:t>
            </a:r>
            <a:r>
              <a:rPr lang="en-IN" sz="1900" b="1" dirty="0">
                <a:solidFill>
                  <a:schemeClr val="bg2"/>
                </a:solidFill>
              </a:rPr>
              <a:t>.</a:t>
            </a:r>
          </a:p>
          <a:p>
            <a:r>
              <a:rPr lang="en-IN" sz="1900" b="1" dirty="0">
                <a:solidFill>
                  <a:schemeClr val="bg2"/>
                </a:solidFill>
              </a:rPr>
              <a:t>Asst. professor</a:t>
            </a:r>
          </a:p>
          <a:p>
            <a:r>
              <a:rPr lang="en-IN" sz="1900" b="1" dirty="0" err="1">
                <a:solidFill>
                  <a:schemeClr val="bg2"/>
                </a:solidFill>
              </a:rPr>
              <a:t>Kottakkal</a:t>
            </a:r>
            <a:r>
              <a:rPr lang="en-IN" sz="1900" b="1" dirty="0">
                <a:solidFill>
                  <a:schemeClr val="bg2"/>
                </a:solidFill>
              </a:rPr>
              <a:t> Farook arts &amp; science college  </a:t>
            </a:r>
            <a:endParaRPr lang="en-US" sz="19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156" y="2346672"/>
            <a:ext cx="7596050" cy="35306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IN" sz="2400" b="1" dirty="0"/>
              <a:t>	</a:t>
            </a:r>
          </a:p>
          <a:p>
            <a:pPr algn="just">
              <a:buNone/>
            </a:pPr>
            <a:r>
              <a:rPr lang="en-IN" sz="2400" dirty="0"/>
              <a:t>	</a:t>
            </a:r>
          </a:p>
          <a:p>
            <a:pPr algn="just">
              <a:buNone/>
            </a:pPr>
            <a:r>
              <a:rPr lang="en-IN" sz="2400" dirty="0"/>
              <a:t>		</a:t>
            </a:r>
            <a:r>
              <a:rPr lang="en-IN" sz="2800" b="1" dirty="0"/>
              <a:t>Lack of foresight may causes failure of business. This short-sighted, narrow minded view of marketing. </a:t>
            </a:r>
            <a:endParaRPr lang="en-US" sz="2400" b="1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AE1F223-251B-4021-B17F-9CD13EAB09B9}"/>
              </a:ext>
            </a:extLst>
          </p:cNvPr>
          <p:cNvSpPr/>
          <p:nvPr/>
        </p:nvSpPr>
        <p:spPr>
          <a:xfrm>
            <a:off x="696206" y="980728"/>
            <a:ext cx="33682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2800" dirty="0">
                <a:solidFill>
                  <a:schemeClr val="bg1"/>
                </a:solidFill>
              </a:rPr>
              <a:t>Marketing Myopia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600" dirty="0"/>
              <a:t>Pricing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019986" cy="3530600"/>
          </a:xfrm>
        </p:spPr>
        <p:txBody>
          <a:bodyPr>
            <a:normAutofit/>
          </a:bodyPr>
          <a:lstStyle/>
          <a:p>
            <a:r>
              <a:rPr lang="en-IN" sz="2400" b="1" dirty="0"/>
              <a:t>The amount paid by the buyer to the seller for a product.</a:t>
            </a:r>
          </a:p>
          <a:p>
            <a:r>
              <a:rPr lang="en-IN" sz="2400" b="1" dirty="0"/>
              <a:t>Exchange value of a product or service in the terms of money.</a:t>
            </a:r>
            <a:endParaRPr lang="en-US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Steps in setting the price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000" dirty="0"/>
              <a:t>Studying target market</a:t>
            </a:r>
          </a:p>
          <a:p>
            <a:r>
              <a:rPr lang="en-IN" sz="2000" dirty="0"/>
              <a:t>Selecting the pricing objectives</a:t>
            </a:r>
          </a:p>
          <a:p>
            <a:r>
              <a:rPr lang="en-IN" sz="2000" dirty="0"/>
              <a:t>Determining demand</a:t>
            </a:r>
          </a:p>
          <a:p>
            <a:r>
              <a:rPr lang="en-IN" sz="2000" dirty="0"/>
              <a:t>Estimating cost</a:t>
            </a:r>
          </a:p>
          <a:p>
            <a:r>
              <a:rPr lang="en-IN" sz="2000" dirty="0"/>
              <a:t>Analysing prices of competitors</a:t>
            </a:r>
          </a:p>
          <a:p>
            <a:r>
              <a:rPr lang="en-IN" sz="2000" dirty="0"/>
              <a:t>Selecting the pricing method</a:t>
            </a:r>
          </a:p>
          <a:p>
            <a:r>
              <a:rPr lang="en-IN" sz="2000" dirty="0"/>
              <a:t>Selecting the final price </a:t>
            </a:r>
          </a:p>
          <a:p>
            <a:endParaRPr lang="en-IN" sz="2000" dirty="0"/>
          </a:p>
          <a:p>
            <a:endParaRPr lang="en-IN" dirty="0"/>
          </a:p>
          <a:p>
            <a:endParaRPr lang="en-IN" dirty="0"/>
          </a:p>
          <a:p>
            <a:endParaRPr lang="en-IN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1011222"/>
          </a:xfrm>
        </p:spPr>
        <p:txBody>
          <a:bodyPr>
            <a:normAutofit fontScale="90000"/>
          </a:bodyPr>
          <a:lstStyle/>
          <a:p>
            <a:r>
              <a:rPr lang="en-IN" sz="3600" dirty="0"/>
              <a:t>Factors influencing pricing decisions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fontAlgn="base">
              <a:buNone/>
            </a:pPr>
            <a:r>
              <a:rPr lang="en-US" sz="2400" b="1" dirty="0"/>
              <a:t>The influencing factors for a price decision can be divided into two groups</a:t>
            </a:r>
            <a:endParaRPr lang="en-US" sz="2400" dirty="0"/>
          </a:p>
          <a:p>
            <a:pPr fontAlgn="base">
              <a:buNone/>
            </a:pPr>
            <a:r>
              <a:rPr lang="en-US" sz="2400" dirty="0"/>
              <a:t>(A) Internal Factors and</a:t>
            </a:r>
          </a:p>
          <a:p>
            <a:pPr fontAlgn="base">
              <a:buNone/>
            </a:pPr>
            <a:r>
              <a:rPr lang="en-US" sz="2400" dirty="0"/>
              <a:t>(B) External Factors.</a:t>
            </a:r>
          </a:p>
          <a:p>
            <a:endParaRPr lang="en-US" dirty="0"/>
          </a:p>
        </p:txBody>
      </p:sp>
      <p:pic>
        <p:nvPicPr>
          <p:cNvPr id="4" name="Picture 3" descr="image269.png"/>
          <p:cNvPicPr>
            <a:picLocks noChangeAspect="1"/>
          </p:cNvPicPr>
          <p:nvPr/>
        </p:nvPicPr>
        <p:blipFill>
          <a:blip r:embed="rId2"/>
          <a:srcRect b="14503"/>
          <a:stretch>
            <a:fillRect/>
          </a:stretch>
        </p:blipFill>
        <p:spPr>
          <a:xfrm>
            <a:off x="4944429" y="3429000"/>
            <a:ext cx="3384376" cy="3387806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/>
              <a:t>Methods of pricing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IN" sz="3000" b="1" dirty="0"/>
              <a:t>Cost based pricing policy</a:t>
            </a:r>
          </a:p>
          <a:p>
            <a:pPr>
              <a:buNone/>
            </a:pPr>
            <a:r>
              <a:rPr lang="en-IN" sz="2000" dirty="0"/>
              <a:t>	</a:t>
            </a:r>
            <a:r>
              <a:rPr lang="en-IN" sz="2200" dirty="0"/>
              <a:t>Cost + Pricing</a:t>
            </a:r>
          </a:p>
          <a:p>
            <a:pPr>
              <a:buNone/>
            </a:pPr>
            <a:r>
              <a:rPr lang="en-IN" sz="2200" dirty="0"/>
              <a:t>	Target Pricing </a:t>
            </a:r>
          </a:p>
          <a:p>
            <a:pPr>
              <a:buNone/>
            </a:pPr>
            <a:r>
              <a:rPr lang="en-IN" sz="2200" dirty="0"/>
              <a:t>	Marginal Cost pricing</a:t>
            </a:r>
          </a:p>
          <a:p>
            <a:pPr>
              <a:buNone/>
            </a:pPr>
            <a:r>
              <a:rPr lang="en-IN" sz="2200" dirty="0"/>
              <a:t>	Break event pricing</a:t>
            </a:r>
          </a:p>
          <a:p>
            <a:r>
              <a:rPr lang="en-IN" sz="3000" b="1" dirty="0"/>
              <a:t>Demand based pricing policy</a:t>
            </a:r>
          </a:p>
          <a:p>
            <a:pPr>
              <a:buNone/>
            </a:pPr>
            <a:r>
              <a:rPr lang="en-IN" dirty="0"/>
              <a:t>	</a:t>
            </a:r>
            <a:r>
              <a:rPr lang="en-IN" sz="2200" dirty="0"/>
              <a:t>Differential pricing</a:t>
            </a:r>
          </a:p>
          <a:p>
            <a:pPr>
              <a:buNone/>
            </a:pPr>
            <a:r>
              <a:rPr lang="en-IN" sz="2200" dirty="0"/>
              <a:t>	Premium pricing</a:t>
            </a:r>
          </a:p>
          <a:p>
            <a:r>
              <a:rPr lang="en-IN" sz="3000" b="1" dirty="0"/>
              <a:t>Competition based pricing policy</a:t>
            </a:r>
          </a:p>
          <a:p>
            <a:pPr>
              <a:buNone/>
            </a:pPr>
            <a:r>
              <a:rPr lang="en-IN" dirty="0"/>
              <a:t>	</a:t>
            </a:r>
            <a:r>
              <a:rPr lang="en-IN" sz="2200" dirty="0"/>
              <a:t>Going rate pricing</a:t>
            </a:r>
          </a:p>
          <a:p>
            <a:pPr>
              <a:buNone/>
            </a:pPr>
            <a:r>
              <a:rPr lang="en-IN" sz="2000" dirty="0"/>
              <a:t>	Customary or conventional 	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346"/>
          </a:xfrm>
        </p:spPr>
        <p:txBody>
          <a:bodyPr>
            <a:noAutofit/>
          </a:bodyPr>
          <a:lstStyle/>
          <a:p>
            <a:r>
              <a:rPr lang="en-IN" sz="2800" b="1" dirty="0"/>
              <a:t>Strategies or Methods of Pricing of new product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60851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N" b="1" dirty="0">
                <a:solidFill>
                  <a:schemeClr val="tx1"/>
                </a:solidFill>
              </a:rPr>
              <a:t>Skimming Pricing policy</a:t>
            </a:r>
          </a:p>
          <a:p>
            <a:pPr>
              <a:buNone/>
            </a:pPr>
            <a:r>
              <a:rPr lang="en-IN" sz="2400" dirty="0"/>
              <a:t>	</a:t>
            </a:r>
            <a:r>
              <a:rPr lang="en-IN" sz="2000" dirty="0"/>
              <a:t>High initial price charged when a new product is introduced in the market</a:t>
            </a:r>
          </a:p>
          <a:p>
            <a:pPr marL="0" indent="0">
              <a:buNone/>
            </a:pPr>
            <a:r>
              <a:rPr lang="en-IN" b="1" dirty="0"/>
              <a:t>Penetration Pricing Policy</a:t>
            </a:r>
          </a:p>
          <a:p>
            <a:pPr>
              <a:buNone/>
            </a:pPr>
            <a:r>
              <a:rPr lang="en-IN" sz="2400" dirty="0"/>
              <a:t>	</a:t>
            </a:r>
            <a:r>
              <a:rPr lang="en-IN" sz="2000" dirty="0"/>
              <a:t>Low price charged when a new product is introduced in the market</a:t>
            </a:r>
          </a:p>
          <a:p>
            <a:pPr algn="ctr">
              <a:buNone/>
            </a:pPr>
            <a:r>
              <a:rPr lang="en-IN" sz="2400" b="1" dirty="0"/>
              <a:t>Steps in Pricing policy</a:t>
            </a:r>
          </a:p>
          <a:p>
            <a:pPr algn="just">
              <a:buNone/>
            </a:pPr>
            <a:r>
              <a:rPr lang="en-IN" sz="2000" dirty="0"/>
              <a:t>Selecting target market</a:t>
            </a:r>
          </a:p>
          <a:p>
            <a:pPr algn="just">
              <a:buNone/>
            </a:pPr>
            <a:r>
              <a:rPr lang="en-IN" sz="2000" dirty="0"/>
              <a:t>Studying consumer behaviour</a:t>
            </a:r>
          </a:p>
          <a:p>
            <a:pPr algn="just">
              <a:buNone/>
            </a:pPr>
            <a:r>
              <a:rPr lang="en-IN" sz="2000" dirty="0"/>
              <a:t>Identifying competition</a:t>
            </a:r>
          </a:p>
          <a:p>
            <a:pPr algn="just">
              <a:buNone/>
            </a:pPr>
            <a:r>
              <a:rPr lang="en-IN" sz="2000" dirty="0"/>
              <a:t>Assigning price a role in the marketing mix</a:t>
            </a:r>
          </a:p>
          <a:p>
            <a:pPr algn="just">
              <a:buNone/>
            </a:pPr>
            <a:r>
              <a:rPr lang="en-IN" sz="2000" dirty="0"/>
              <a:t>Relating Cost and demand</a:t>
            </a:r>
          </a:p>
          <a:p>
            <a:pPr algn="just">
              <a:buNone/>
            </a:pPr>
            <a:r>
              <a:rPr lang="en-IN" sz="2000" dirty="0"/>
              <a:t>Determining the strategic price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4000" b="1" dirty="0"/>
              <a:t>Important pricing strategies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6345260" cy="3964136"/>
          </a:xfrm>
        </p:spPr>
        <p:txBody>
          <a:bodyPr>
            <a:normAutofit fontScale="92500" lnSpcReduction="20000"/>
          </a:bodyPr>
          <a:lstStyle/>
          <a:p>
            <a:r>
              <a:rPr lang="en-IN" sz="2200" dirty="0"/>
              <a:t>Psychological pricing</a:t>
            </a:r>
          </a:p>
          <a:p>
            <a:r>
              <a:rPr lang="en-IN" sz="2200" dirty="0"/>
              <a:t>Geographical pricing</a:t>
            </a:r>
          </a:p>
          <a:p>
            <a:r>
              <a:rPr lang="en-IN" sz="2200" dirty="0"/>
              <a:t>Base point pricing</a:t>
            </a:r>
          </a:p>
          <a:p>
            <a:r>
              <a:rPr lang="en-IN" sz="2200" dirty="0"/>
              <a:t>Zone pricing</a:t>
            </a:r>
          </a:p>
          <a:p>
            <a:r>
              <a:rPr lang="en-IN" sz="2200" dirty="0"/>
              <a:t>Dual pricing</a:t>
            </a:r>
          </a:p>
          <a:p>
            <a:r>
              <a:rPr lang="en-IN" sz="2200" dirty="0"/>
              <a:t>Administered pricing</a:t>
            </a:r>
          </a:p>
          <a:p>
            <a:r>
              <a:rPr lang="en-IN" sz="2200" dirty="0"/>
              <a:t>Mark – up pricing</a:t>
            </a:r>
          </a:p>
          <a:p>
            <a:r>
              <a:rPr lang="en-IN" sz="2200" dirty="0"/>
              <a:t>Product line pricing</a:t>
            </a:r>
          </a:p>
          <a:p>
            <a:r>
              <a:rPr lang="en-IN" sz="2200" dirty="0"/>
              <a:t>Captive pricing</a:t>
            </a:r>
          </a:p>
          <a:p>
            <a:r>
              <a:rPr lang="en-IN" sz="2200" dirty="0"/>
              <a:t>Price bundling</a:t>
            </a:r>
          </a:p>
          <a:p>
            <a:pPr algn="r" rtl="1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sz="4000" b="1" dirty="0"/>
              <a:t>Price adjustment Strategies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sz="2400" dirty="0"/>
              <a:t>Discount pricing and allowances</a:t>
            </a:r>
          </a:p>
          <a:p>
            <a:r>
              <a:rPr lang="en-IN" sz="2400" dirty="0"/>
              <a:t>Discriminatory pricing</a:t>
            </a:r>
          </a:p>
          <a:p>
            <a:r>
              <a:rPr lang="en-IN" sz="2400" dirty="0"/>
              <a:t>psychological pricing</a:t>
            </a:r>
          </a:p>
          <a:p>
            <a:r>
              <a:rPr lang="en-IN" sz="2400" dirty="0"/>
              <a:t>Promotional pricing</a:t>
            </a:r>
          </a:p>
          <a:p>
            <a:r>
              <a:rPr lang="en-IN" sz="2400" dirty="0"/>
              <a:t>Value pricing</a:t>
            </a:r>
          </a:p>
          <a:p>
            <a:r>
              <a:rPr lang="en-IN" sz="2400" dirty="0"/>
              <a:t>International pricing </a:t>
            </a:r>
          </a:p>
          <a:p>
            <a:endParaRPr lang="en-IN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58" y="1285860"/>
            <a:ext cx="8286808" cy="471490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IN" sz="5400" b="1" dirty="0"/>
          </a:p>
          <a:p>
            <a:pPr algn="ctr">
              <a:buNone/>
            </a:pPr>
            <a:endParaRPr lang="en-IN" sz="5400" b="1" dirty="0"/>
          </a:p>
          <a:p>
            <a:pPr algn="ctr">
              <a:buNone/>
            </a:pPr>
            <a:endParaRPr lang="en-IN" sz="5400" b="1" dirty="0"/>
          </a:p>
          <a:p>
            <a:pPr algn="r">
              <a:buNone/>
            </a:pPr>
            <a:r>
              <a:rPr lang="en-IN" sz="5400" b="1" dirty="0"/>
              <a:t>		</a:t>
            </a:r>
          </a:p>
          <a:p>
            <a:pPr algn="r">
              <a:buNone/>
            </a:pPr>
            <a:r>
              <a:rPr lang="en-IN" sz="5400" b="1" dirty="0"/>
              <a:t>Thank You</a:t>
            </a:r>
            <a:endParaRPr lang="en-US" sz="5400" b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094A0-A47F-41F3-BF05-2366809F0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A8854A-EF3E-4A52-93D0-B92CA277E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Packaging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625989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IN" sz="3500" dirty="0"/>
              <a:t>	Activities of wrapping or enclosing the product in a container like bottle, tin, jar, bag etc to facilitate transportation, storage, sale or consumption</a:t>
            </a:r>
          </a:p>
          <a:p>
            <a:pPr algn="just">
              <a:buNone/>
            </a:pPr>
            <a:endParaRPr lang="en-IN" sz="1050" dirty="0"/>
          </a:p>
          <a:p>
            <a:pPr algn="just">
              <a:buNone/>
            </a:pPr>
            <a:r>
              <a:rPr lang="en-IN" sz="3500" b="1" dirty="0"/>
              <a:t>Functions of Packaging (Objects, Need) </a:t>
            </a:r>
          </a:p>
          <a:p>
            <a:pPr algn="just"/>
            <a:r>
              <a:rPr lang="en-IN" sz="2600" dirty="0"/>
              <a:t>Protection</a:t>
            </a:r>
          </a:p>
          <a:p>
            <a:pPr algn="just"/>
            <a:r>
              <a:rPr lang="en-IN" sz="2600" dirty="0"/>
              <a:t>Convenience </a:t>
            </a:r>
          </a:p>
          <a:p>
            <a:pPr algn="just"/>
            <a:r>
              <a:rPr lang="en-IN" sz="2600" dirty="0"/>
              <a:t>Promotion </a:t>
            </a:r>
          </a:p>
          <a:p>
            <a:pPr algn="just"/>
            <a:r>
              <a:rPr lang="en-IN" sz="2600" dirty="0"/>
              <a:t>Identification</a:t>
            </a:r>
          </a:p>
          <a:p>
            <a:pPr algn="just"/>
            <a:r>
              <a:rPr lang="en-IN" sz="2600" dirty="0"/>
              <a:t>Helps in branding</a:t>
            </a:r>
          </a:p>
          <a:p>
            <a:pPr algn="just"/>
            <a:r>
              <a:rPr lang="en-IN" sz="2600" dirty="0"/>
              <a:t>information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5D2EF-9D41-4D02-99E4-0BF83E3AE5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44B01-57D5-45D4-B966-8B7934EF0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596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BE8E0-6A48-4EED-898F-AC7E413DA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BEF70-ED44-44F1-B4EA-A2D5C77F95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4953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13179-27C0-4E56-8C99-255DE97FE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096EB-ACFF-4391-A00A-9B035CC003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2664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FA521-4C0B-45B5-B4E2-6791884EA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ECAB3-FAFD-42AA-A174-6C80F9EA24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69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9764B-A4C2-424C-8747-349BF90EB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D8133-D8FA-4432-ACBC-67BA069805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858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5E738-9F7E-4403-B313-0DA1AA70F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3A1ED-930B-405D-9346-BDD2304CE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124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A9661-7CB0-471D-A69C-16FE7414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F25588-A461-48AF-B25A-5B6F233713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21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ABE858-ACA7-40FA-B8A7-0DDA3B1166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66BB2E-0646-4AD4-B599-679A55792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289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Labelling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380026" cy="353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400" dirty="0"/>
              <a:t>	An informative tag, wrapper or seal attached to a product or product’s package 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Branding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091994" cy="353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/>
              <a:t>	</a:t>
            </a:r>
            <a:r>
              <a:rPr lang="en-IN" sz="2400" dirty="0"/>
              <a:t>Naming a product for its identification and distinction </a:t>
            </a:r>
          </a:p>
          <a:p>
            <a:pPr>
              <a:buNone/>
            </a:pPr>
            <a:endParaRPr lang="en-IN" sz="2400" dirty="0"/>
          </a:p>
          <a:p>
            <a:r>
              <a:rPr lang="en-IN" b="1" dirty="0"/>
              <a:t>Brand </a:t>
            </a:r>
          </a:p>
          <a:p>
            <a:r>
              <a:rPr lang="en-IN" b="1" dirty="0"/>
              <a:t>Brand Name</a:t>
            </a:r>
          </a:p>
          <a:p>
            <a:r>
              <a:rPr lang="en-IN" b="1" dirty="0"/>
              <a:t>Brand Mark</a:t>
            </a:r>
          </a:p>
          <a:p>
            <a:r>
              <a:rPr lang="en-IN" b="1" dirty="0"/>
              <a:t>Branding</a:t>
            </a:r>
          </a:p>
          <a:p>
            <a:r>
              <a:rPr lang="en-IN" b="1" dirty="0"/>
              <a:t>Trade Mark</a:t>
            </a:r>
            <a:endParaRPr lang="en-US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Types of Brands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Manufacturer brands</a:t>
            </a:r>
          </a:p>
          <a:p>
            <a:r>
              <a:rPr lang="en-IN" dirty="0"/>
              <a:t>Private distributor brand </a:t>
            </a:r>
          </a:p>
          <a:p>
            <a:r>
              <a:rPr lang="en-IN" dirty="0"/>
              <a:t>Generic brand</a:t>
            </a:r>
          </a:p>
          <a:p>
            <a:r>
              <a:rPr lang="en-IN" dirty="0"/>
              <a:t>Family brand</a:t>
            </a:r>
          </a:p>
          <a:p>
            <a:r>
              <a:rPr lang="en-IN" dirty="0"/>
              <a:t>Individual brand</a:t>
            </a:r>
          </a:p>
          <a:p>
            <a:r>
              <a:rPr lang="en-IN" dirty="0"/>
              <a:t>Licensed brand</a:t>
            </a:r>
          </a:p>
          <a:p>
            <a:r>
              <a:rPr lang="en-IN" dirty="0"/>
              <a:t>Co - brand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b="1" dirty="0"/>
              <a:t>Brand Loyalty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IN" sz="3000" dirty="0"/>
              <a:t>The loyalty of a buyer towards a particular brand</a:t>
            </a:r>
            <a:endParaRPr lang="en-IN" sz="500" dirty="0"/>
          </a:p>
          <a:p>
            <a:r>
              <a:rPr lang="en-IN" sz="3000" dirty="0"/>
              <a:t>Strong attachment of buyer towards a particular brand  </a:t>
            </a:r>
          </a:p>
          <a:p>
            <a:endParaRPr lang="en-IN" sz="1600" dirty="0"/>
          </a:p>
          <a:p>
            <a:pPr>
              <a:buNone/>
            </a:pPr>
            <a:r>
              <a:rPr lang="en-IN" sz="3500" b="1" dirty="0"/>
              <a:t>Brand Equity</a:t>
            </a:r>
          </a:p>
          <a:p>
            <a:r>
              <a:rPr lang="en-IN" sz="3000" dirty="0"/>
              <a:t>Value associated with a brand</a:t>
            </a:r>
          </a:p>
          <a:p>
            <a:r>
              <a:rPr lang="en-IN" sz="3000" dirty="0"/>
              <a:t>Set of asset and liabilities linked to a brand’s name and symbol that add to or subtract from the value provided by a product or service to a firm and that firm’s customers. </a:t>
            </a:r>
            <a:endParaRPr lang="en-US" sz="3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b="1" dirty="0"/>
              <a:t>Product life cycle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236010" cy="3530600"/>
          </a:xfrm>
        </p:spPr>
        <p:txBody>
          <a:bodyPr/>
          <a:lstStyle/>
          <a:p>
            <a:pPr algn="just"/>
            <a:r>
              <a:rPr lang="en-US" sz="2000" dirty="0"/>
              <a:t>It describes the stages a </a:t>
            </a:r>
            <a:r>
              <a:rPr lang="en-US" sz="2000" b="1" dirty="0"/>
              <a:t>product</a:t>
            </a:r>
            <a:r>
              <a:rPr lang="en-US" sz="2000" dirty="0"/>
              <a:t> goes through from when it was first thought of until it finally is removed from the market. Not all </a:t>
            </a:r>
            <a:r>
              <a:rPr lang="en-US" sz="2000" b="1" dirty="0"/>
              <a:t>products</a:t>
            </a:r>
            <a:r>
              <a:rPr lang="en-US" sz="2000" dirty="0"/>
              <a:t> reach this final stage. Some continue to grow and others rise and fall</a:t>
            </a:r>
          </a:p>
          <a:p>
            <a:pPr algn="just"/>
            <a:r>
              <a:rPr lang="en-US" sz="2000" dirty="0"/>
              <a:t>Product passes through different stages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00166" y="785794"/>
            <a:ext cx="6858048" cy="1571636"/>
          </a:xfrm>
        </p:spPr>
        <p:txBody>
          <a:bodyPr numCol="2"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en-IN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n-IN" dirty="0">
                <a:solidFill>
                  <a:schemeClr val="bg1"/>
                </a:solidFill>
                <a:ea typeface="+mj-ea"/>
                <a:cs typeface="+mj-cs"/>
              </a:rPr>
              <a:t>Introduction</a:t>
            </a:r>
          </a:p>
          <a:p>
            <a:pPr>
              <a:buFont typeface="Arial" pitchFamily="34" charset="0"/>
              <a:buChar char="•"/>
            </a:pPr>
            <a:r>
              <a:rPr lang="en-IN" dirty="0">
                <a:solidFill>
                  <a:schemeClr val="bg1"/>
                </a:solidFill>
                <a:ea typeface="+mj-ea"/>
                <a:cs typeface="+mj-cs"/>
              </a:rPr>
              <a:t> Growth</a:t>
            </a:r>
          </a:p>
          <a:p>
            <a:pPr>
              <a:buFont typeface="Arial" pitchFamily="34" charset="0"/>
              <a:buChar char="•"/>
            </a:pPr>
            <a:r>
              <a:rPr lang="en-IN" dirty="0">
                <a:solidFill>
                  <a:schemeClr val="bg1"/>
                </a:solidFill>
                <a:ea typeface="+mj-ea"/>
                <a:cs typeface="+mj-cs"/>
              </a:rPr>
              <a:t> Maturity</a:t>
            </a:r>
          </a:p>
          <a:p>
            <a:pPr>
              <a:buFont typeface="Arial" pitchFamily="34" charset="0"/>
              <a:buChar char="•"/>
            </a:pPr>
            <a:r>
              <a:rPr lang="en-IN" dirty="0">
                <a:solidFill>
                  <a:schemeClr val="bg1"/>
                </a:solidFill>
                <a:ea typeface="+mj-ea"/>
                <a:cs typeface="+mj-cs"/>
              </a:rPr>
              <a:t> Decline</a:t>
            </a:r>
            <a:endParaRPr lang="en-US" sz="4400" dirty="0">
              <a:solidFill>
                <a:schemeClr val="bg1"/>
              </a:solidFill>
            </a:endParaRPr>
          </a:p>
        </p:txBody>
      </p:sp>
      <p:pic>
        <p:nvPicPr>
          <p:cNvPr id="4" name="Content Placeholder 3" descr="marketing-product-lifecycle-overview.jpg"/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2771800" y="2453607"/>
            <a:ext cx="4822205" cy="36185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Warranty  and Guarantee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2" y="2489200"/>
            <a:ext cx="7596050" cy="35306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b="1" dirty="0"/>
              <a:t>warranty</a:t>
            </a:r>
            <a:r>
              <a:rPr lang="en-US" sz="2400" dirty="0"/>
              <a:t>: "a written </a:t>
            </a:r>
            <a:r>
              <a:rPr lang="en-US" sz="2400" b="1" dirty="0"/>
              <a:t>guarantee</a:t>
            </a:r>
            <a:r>
              <a:rPr lang="en-US" sz="2400" dirty="0"/>
              <a:t> promising to repair or replace an article if necessary within a specified period." ... A </a:t>
            </a:r>
            <a:r>
              <a:rPr lang="en-US" sz="2400" b="1" dirty="0"/>
              <a:t>warranty</a:t>
            </a:r>
            <a:r>
              <a:rPr lang="en-US" sz="2400" dirty="0"/>
              <a:t> is a type of </a:t>
            </a:r>
            <a:r>
              <a:rPr lang="en-US" sz="2400" b="1" dirty="0"/>
              <a:t>guarantee</a:t>
            </a:r>
            <a:r>
              <a:rPr lang="en-US" sz="2400" dirty="0"/>
              <a:t>; in the case of a product </a:t>
            </a:r>
            <a:r>
              <a:rPr lang="en-US" sz="2400" b="1" dirty="0"/>
              <a:t>guarantee</a:t>
            </a:r>
            <a:r>
              <a:rPr lang="en-US" sz="2400" dirty="0"/>
              <a:t>/product </a:t>
            </a:r>
            <a:r>
              <a:rPr lang="en-US" sz="2400" b="1" dirty="0"/>
              <a:t>warranty</a:t>
            </a:r>
            <a:r>
              <a:rPr lang="en-US" sz="2400" dirty="0"/>
              <a:t>, it's basically the same thing - the company undertakes to repair or replace your goods if they go wrong</a:t>
            </a:r>
            <a:r>
              <a:rPr lang="en-IN" sz="2400" dirty="0"/>
              <a:t> </a:t>
            </a:r>
            <a:endParaRPr lang="en-U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1407</TotalTime>
  <Words>563</Words>
  <Application>Microsoft Office PowerPoint</Application>
  <PresentationFormat>On-screen Show (4:3)</PresentationFormat>
  <Paragraphs>117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Wingdings 3</vt:lpstr>
      <vt:lpstr>Ion Boardroom</vt:lpstr>
      <vt:lpstr>PowerPoint Presentation</vt:lpstr>
      <vt:lpstr>Packaging </vt:lpstr>
      <vt:lpstr>Labelling</vt:lpstr>
      <vt:lpstr>Branding</vt:lpstr>
      <vt:lpstr>Types of Brands</vt:lpstr>
      <vt:lpstr>Brand Loyalty</vt:lpstr>
      <vt:lpstr>Product life cycle</vt:lpstr>
      <vt:lpstr>PowerPoint Presentation</vt:lpstr>
      <vt:lpstr>Warranty  and Guarantee</vt:lpstr>
      <vt:lpstr>PowerPoint Presentation</vt:lpstr>
      <vt:lpstr>Pricing </vt:lpstr>
      <vt:lpstr>Steps in setting the price</vt:lpstr>
      <vt:lpstr>Factors influencing pricing decisions</vt:lpstr>
      <vt:lpstr>Methods of pricing</vt:lpstr>
      <vt:lpstr>Strategies or Methods of Pricing of new product</vt:lpstr>
      <vt:lpstr>Important pricing strategies </vt:lpstr>
      <vt:lpstr>Price adjustment Strategies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Admin</cp:lastModifiedBy>
  <cp:revision>17</cp:revision>
  <dcterms:created xsi:type="dcterms:W3CDTF">2019-04-01T14:48:36Z</dcterms:created>
  <dcterms:modified xsi:type="dcterms:W3CDTF">2020-03-06T06:09:02Z</dcterms:modified>
</cp:coreProperties>
</file>