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01E2-CDCF-41C7-9D61-D360B1E20D1A}" type="datetimeFigureOut">
              <a:rPr lang="en-US" smtClean="0"/>
              <a:t>08-Mar-20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380F9-3B4F-4955-8CE5-F24AE05639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01E2-CDCF-41C7-9D61-D360B1E20D1A}" type="datetimeFigureOut">
              <a:rPr lang="en-US" smtClean="0"/>
              <a:t>08-Mar-20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380F9-3B4F-4955-8CE5-F24AE05639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01E2-CDCF-41C7-9D61-D360B1E20D1A}" type="datetimeFigureOut">
              <a:rPr lang="en-US" smtClean="0"/>
              <a:t>08-Mar-20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380F9-3B4F-4955-8CE5-F24AE05639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01E2-CDCF-41C7-9D61-D360B1E20D1A}" type="datetimeFigureOut">
              <a:rPr lang="en-US" smtClean="0"/>
              <a:t>08-Mar-20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380F9-3B4F-4955-8CE5-F24AE05639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01E2-CDCF-41C7-9D61-D360B1E20D1A}" type="datetimeFigureOut">
              <a:rPr lang="en-US" smtClean="0"/>
              <a:t>08-Mar-20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380F9-3B4F-4955-8CE5-F24AE05639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01E2-CDCF-41C7-9D61-D360B1E20D1A}" type="datetimeFigureOut">
              <a:rPr lang="en-US" smtClean="0"/>
              <a:t>08-Mar-20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380F9-3B4F-4955-8CE5-F24AE05639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01E2-CDCF-41C7-9D61-D360B1E20D1A}" type="datetimeFigureOut">
              <a:rPr lang="en-US" smtClean="0"/>
              <a:t>08-Mar-20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380F9-3B4F-4955-8CE5-F24AE05639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01E2-CDCF-41C7-9D61-D360B1E20D1A}" type="datetimeFigureOut">
              <a:rPr lang="en-US" smtClean="0"/>
              <a:t>08-Mar-20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380F9-3B4F-4955-8CE5-F24AE05639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01E2-CDCF-41C7-9D61-D360B1E20D1A}" type="datetimeFigureOut">
              <a:rPr lang="en-US" smtClean="0"/>
              <a:t>08-Mar-20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380F9-3B4F-4955-8CE5-F24AE05639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01E2-CDCF-41C7-9D61-D360B1E20D1A}" type="datetimeFigureOut">
              <a:rPr lang="en-US" smtClean="0"/>
              <a:t>08-Mar-20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380F9-3B4F-4955-8CE5-F24AE05639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01E2-CDCF-41C7-9D61-D360B1E20D1A}" type="datetimeFigureOut">
              <a:rPr lang="en-US" smtClean="0"/>
              <a:t>08-Mar-20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380F9-3B4F-4955-8CE5-F24AE05639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4101E2-CDCF-41C7-9D61-D360B1E20D1A}" type="datetimeFigureOut">
              <a:rPr lang="en-US" smtClean="0"/>
              <a:t>08-Mar-20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9380F9-3B4F-4955-8CE5-F24AE056391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PRICING POLICIES</a:t>
            </a:r>
            <a:endParaRPr lang="en-US" u="sng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en-US" dirty="0" smtClean="0"/>
              <a:t>    According to</a:t>
            </a:r>
            <a:r>
              <a:rPr lang="en-US" b="1" dirty="0" smtClean="0"/>
              <a:t> </a:t>
            </a:r>
            <a:r>
              <a:rPr lang="en-US" b="1" dirty="0" smtClean="0">
                <a:solidFill>
                  <a:schemeClr val="accent6"/>
                </a:solidFill>
              </a:rPr>
              <a:t>cundiff and still,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rgbClr val="92D050"/>
                </a:solidFill>
              </a:rPr>
              <a:t>“price policies provide the guidelines within which pricing strategy is formulated  implemented”. </a:t>
            </a:r>
            <a:r>
              <a:rPr lang="en-US" dirty="0" smtClean="0"/>
              <a:t>the pricing objectives such as maximization of profit , maximization of sales, targeted rate of return, survival, stability in prices , meeting or preventing competition etc are collectively known as pricing policies .  Pricing policies represent the general framework with which pricing decisions are taken. In short, pricing policy is the policy adopted to determine the price of a product.</a:t>
            </a:r>
          </a:p>
          <a:p>
            <a:pPr algn="just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77962"/>
          </a:xfrm>
        </p:spPr>
        <p:txBody>
          <a:bodyPr>
            <a:normAutofit/>
          </a:bodyPr>
          <a:lstStyle/>
          <a:p>
            <a:r>
              <a:rPr lang="en-US" b="1" dirty="0" smtClean="0"/>
              <a:t>STEPS IN FORMULATING </a:t>
            </a:r>
            <a:r>
              <a:rPr lang="en-US" b="1" dirty="0" smtClean="0">
                <a:solidFill>
                  <a:srgbClr val="FF0000"/>
                </a:solidFill>
              </a:rPr>
              <a:t>PRICING POLICIES</a:t>
            </a:r>
            <a:r>
              <a:rPr lang="en-US" b="1" dirty="0" smtClean="0"/>
              <a:t> AND </a:t>
            </a:r>
            <a:r>
              <a:rPr lang="en-US" b="1" dirty="0" smtClean="0">
                <a:solidFill>
                  <a:srgbClr val="FF0000"/>
                </a:solidFill>
              </a:rPr>
              <a:t>PRICING DECISIONS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905000"/>
            <a:ext cx="8229600" cy="48006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en-US" sz="2800" dirty="0" smtClean="0"/>
              <a:t>    The </a:t>
            </a:r>
            <a:r>
              <a:rPr lang="en-US" sz="2800" b="1" dirty="0" smtClean="0"/>
              <a:t>process of determining the price of a product </a:t>
            </a:r>
            <a:r>
              <a:rPr lang="en-US" sz="2800" dirty="0" smtClean="0"/>
              <a:t>Is called pricing. </a:t>
            </a:r>
            <a:r>
              <a:rPr lang="en-US" sz="2800" dirty="0" smtClean="0">
                <a:solidFill>
                  <a:schemeClr val="accent2"/>
                </a:solidFill>
              </a:rPr>
              <a:t>Pricing decision or formulation  of price policies  involve a number of steps.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</a:rPr>
              <a:t>Studying target market: </a:t>
            </a:r>
            <a:r>
              <a:rPr lang="en-US" sz="2800" dirty="0" smtClean="0"/>
              <a:t>first, </a:t>
            </a:r>
            <a:r>
              <a:rPr lang="en-US" sz="2800" b="1" dirty="0" smtClean="0"/>
              <a:t>the marketing manager has to study the nature of target market </a:t>
            </a:r>
            <a:r>
              <a:rPr lang="en-US" sz="2800" dirty="0" smtClean="0"/>
              <a:t>. without the knowledge  of </a:t>
            </a:r>
            <a:r>
              <a:rPr lang="en-US" sz="2800" b="1" dirty="0" smtClean="0"/>
              <a:t>target marketing is not able to determine  the price.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</a:rPr>
              <a:t>Selecting the  pricing objectives: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800" dirty="0" smtClean="0"/>
              <a:t>first the should </a:t>
            </a:r>
            <a:r>
              <a:rPr lang="en-US" sz="2800" b="1" dirty="0" smtClean="0"/>
              <a:t>decide what it wants to accomplish   with a given product</a:t>
            </a:r>
            <a:r>
              <a:rPr lang="en-US" sz="2800" dirty="0" smtClean="0"/>
              <a:t>.</a:t>
            </a:r>
          </a:p>
          <a:p>
            <a:pPr marL="514350" indent="-514350">
              <a:buNone/>
            </a:pPr>
            <a:endParaRPr lang="en-US" sz="2800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None/>
            </a:pP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3.Determining demand </a:t>
            </a:r>
            <a:r>
              <a:rPr lang="en-US" dirty="0" smtClean="0"/>
              <a:t>: </a:t>
            </a:r>
          </a:p>
          <a:p>
            <a:pPr marL="514350" indent="-514350" algn="just">
              <a:buNone/>
            </a:pPr>
            <a:r>
              <a:rPr lang="en-US" dirty="0"/>
              <a:t> </a:t>
            </a:r>
            <a:r>
              <a:rPr lang="en-US" dirty="0" smtClean="0"/>
              <a:t>     Each price leads to a different level of demand. therefore , </a:t>
            </a:r>
            <a:r>
              <a:rPr lang="en-US" b="1" dirty="0" smtClean="0"/>
              <a:t>price affect  marketing objectives differently </a:t>
            </a:r>
            <a:r>
              <a:rPr lang="en-US" dirty="0" smtClean="0"/>
              <a:t>.the firm will have to determine </a:t>
            </a:r>
            <a:r>
              <a:rPr lang="en-US" b="1" dirty="0" smtClean="0"/>
              <a:t>the different quantities of product which would be demanded at different prices.</a:t>
            </a:r>
            <a:r>
              <a:rPr lang="en-US" dirty="0" smtClean="0"/>
              <a:t> Generally </a:t>
            </a:r>
            <a:r>
              <a:rPr lang="en-US" b="1" dirty="0" smtClean="0"/>
              <a:t>at higher prices demand is lower and vise versa</a:t>
            </a:r>
            <a:r>
              <a:rPr lang="en-US" dirty="0" smtClean="0"/>
              <a:t>.</a:t>
            </a:r>
          </a:p>
          <a:p>
            <a:pPr marL="514350" indent="-514350">
              <a:buNone/>
            </a:pP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4.Estimating costs : </a:t>
            </a:r>
          </a:p>
          <a:p>
            <a:pPr marL="514350" indent="-514350" algn="just">
              <a:buNone/>
            </a:pP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    </a:t>
            </a:r>
            <a:r>
              <a:rPr lang="en-US" b="1" dirty="0" smtClean="0"/>
              <a:t>The firm wants to set  a price that will help recover all costs and yield a fair return on investment. </a:t>
            </a:r>
            <a:r>
              <a:rPr lang="en-US" dirty="0" smtClean="0"/>
              <a:t>Hence </a:t>
            </a:r>
            <a:r>
              <a:rPr lang="en-US" b="1" dirty="0" smtClean="0"/>
              <a:t>total cost has to be estimated .</a:t>
            </a:r>
          </a:p>
          <a:p>
            <a:pPr marL="514350" indent="-51435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5.Analysing price of competitors : </a:t>
            </a:r>
          </a:p>
          <a:p>
            <a:pPr algn="just">
              <a:buNone/>
            </a:pPr>
            <a:r>
              <a:rPr lang="en-US" b="1" dirty="0"/>
              <a:t> </a:t>
            </a:r>
            <a:r>
              <a:rPr lang="en-US" b="1" dirty="0" smtClean="0"/>
              <a:t>   </a:t>
            </a:r>
            <a:r>
              <a:rPr lang="en-US" dirty="0" smtClean="0"/>
              <a:t>The firm needs to now </a:t>
            </a:r>
            <a:r>
              <a:rPr lang="en-US" b="1" dirty="0" smtClean="0"/>
              <a:t>the competitors’ prices and possible price reactions before deciding its own price .</a:t>
            </a:r>
          </a:p>
          <a:p>
            <a:pPr>
              <a:buNone/>
            </a:pP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6.Selecting the pricing method:</a:t>
            </a:r>
          </a:p>
          <a:p>
            <a:pPr algn="just">
              <a:buNone/>
            </a:pPr>
            <a:r>
              <a:rPr lang="en-US" b="1" dirty="0"/>
              <a:t> </a:t>
            </a:r>
            <a:r>
              <a:rPr lang="en-US" b="1" dirty="0" smtClean="0"/>
              <a:t>  </a:t>
            </a:r>
            <a:r>
              <a:rPr lang="en-US" dirty="0" smtClean="0"/>
              <a:t> </a:t>
            </a:r>
            <a:r>
              <a:rPr lang="en-US" dirty="0"/>
              <a:t>F</a:t>
            </a:r>
            <a:r>
              <a:rPr lang="en-US" dirty="0" smtClean="0"/>
              <a:t>irm has to select an appropriate pricing method. it is selected</a:t>
            </a:r>
            <a:r>
              <a:rPr lang="en-US" b="1" dirty="0" smtClean="0"/>
              <a:t> after packing in to consideration cost, customers’ perception regarding quality and value, competitors 'prices, government legislation etc</a:t>
            </a:r>
            <a:r>
              <a:rPr lang="en-US" dirty="0" smtClean="0"/>
              <a:t>. there are various prices of methods of pricing some of them are </a:t>
            </a:r>
            <a:r>
              <a:rPr lang="en-US" b="1" dirty="0" smtClean="0"/>
              <a:t>cost plus pricing, perceived value pricing, going rate pricing etc.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437"/>
            <a:ext cx="8229600" cy="6354763"/>
          </a:xfrm>
        </p:spPr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7. Setting the final price :</a:t>
            </a:r>
          </a:p>
          <a:p>
            <a:pPr algn="just">
              <a:buNone/>
            </a:pP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  </a:t>
            </a:r>
            <a:r>
              <a:rPr lang="en-US" dirty="0" smtClean="0"/>
              <a:t>To </a:t>
            </a:r>
            <a:r>
              <a:rPr lang="en-US" b="1" dirty="0" smtClean="0"/>
              <a:t>decide on the final price </a:t>
            </a:r>
            <a:r>
              <a:rPr lang="en-US" dirty="0" smtClean="0"/>
              <a:t>,some additional factors must be taken into consideration. </a:t>
            </a:r>
            <a:r>
              <a:rPr lang="en-US" b="1" dirty="0" smtClean="0"/>
              <a:t>These factors include consumers’ psychology, firm’s pricing policies, impact own other parties </a:t>
            </a:r>
            <a:r>
              <a:rPr lang="en-US" dirty="0" smtClean="0"/>
              <a:t>etc.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391</Words>
  <Application>Microsoft Office PowerPoint</Application>
  <PresentationFormat>On-screen Show (4:3)</PresentationFormat>
  <Paragraphs>16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PRICING POLICIES</vt:lpstr>
      <vt:lpstr>STEPS IN FORMULATING PRICING POLICIES AND PRICING DECISIONS</vt:lpstr>
      <vt:lpstr>Slide 3</vt:lpstr>
      <vt:lpstr>Slide 4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22</cp:revision>
  <dcterms:created xsi:type="dcterms:W3CDTF">2020-03-08T17:10:27Z</dcterms:created>
  <dcterms:modified xsi:type="dcterms:W3CDTF">2020-03-08T19:03:39Z</dcterms:modified>
</cp:coreProperties>
</file>