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2" r:id="rId4"/>
    <p:sldId id="259" r:id="rId5"/>
    <p:sldId id="260" r:id="rId6"/>
    <p:sldId id="261" r:id="rId7"/>
    <p:sldId id="258"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95586D1E-B6E1-4E68-8E95-33E26D7B2D7C}"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E51D042-1656-4EAA-A4FA-AF7F06D6F6CA}" type="slidenum">
              <a:rPr lang="en-US" altLang="en-US" smtClean="0"/>
              <a:pPr/>
              <a:t>‹#›</a:t>
            </a:fld>
            <a:endParaRPr lang="en-US" altLang="en-US"/>
          </a:p>
        </p:txBody>
      </p:sp>
    </p:spTree>
    <p:extLst>
      <p:ext uri="{BB962C8B-B14F-4D97-AF65-F5344CB8AC3E}">
        <p14:creationId xmlns:p14="http://schemas.microsoft.com/office/powerpoint/2010/main" val="4017835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F87D7AB-32E9-4F9E-8D3A-3D1889D5EEA9}"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D4588E-88FE-4C11-B69C-ED0FB8D994B3}" type="slidenum">
              <a:rPr lang="en-US" altLang="en-US" smtClean="0"/>
              <a:pPr/>
              <a:t>‹#›</a:t>
            </a:fld>
            <a:endParaRPr lang="en-US" altLang="en-US"/>
          </a:p>
        </p:txBody>
      </p:sp>
    </p:spTree>
    <p:extLst>
      <p:ext uri="{BB962C8B-B14F-4D97-AF65-F5344CB8AC3E}">
        <p14:creationId xmlns:p14="http://schemas.microsoft.com/office/powerpoint/2010/main" val="4142414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F87D7AB-32E9-4F9E-8D3A-3D1889D5EEA9}"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D4588E-88FE-4C11-B69C-ED0FB8D994B3}" type="slidenum">
              <a:rPr lang="en-US" altLang="en-US" smtClean="0"/>
              <a:pPr/>
              <a:t>‹#›</a:t>
            </a:fld>
            <a:endParaRPr lang="en-US"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51967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F87D7AB-32E9-4F9E-8D3A-3D1889D5EEA9}"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D4588E-88FE-4C11-B69C-ED0FB8D994B3}" type="slidenum">
              <a:rPr lang="en-US" altLang="en-US" smtClean="0"/>
              <a:pPr/>
              <a:t>‹#›</a:t>
            </a:fld>
            <a:endParaRPr lang="en-US" altLang="en-US"/>
          </a:p>
        </p:txBody>
      </p:sp>
    </p:spTree>
    <p:extLst>
      <p:ext uri="{BB962C8B-B14F-4D97-AF65-F5344CB8AC3E}">
        <p14:creationId xmlns:p14="http://schemas.microsoft.com/office/powerpoint/2010/main" val="1602996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F87D7AB-32E9-4F9E-8D3A-3D1889D5EEA9}"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D4588E-88FE-4C11-B69C-ED0FB8D994B3}" type="slidenum">
              <a:rPr lang="en-US" altLang="en-US" smtClean="0"/>
              <a:pPr/>
              <a:t>‹#›</a:t>
            </a:fld>
            <a:endParaRPr lang="en-US"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28157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F87D7AB-32E9-4F9E-8D3A-3D1889D5EEA9}"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1D4588E-88FE-4C11-B69C-ED0FB8D994B3}" type="slidenum">
              <a:rPr lang="en-US" altLang="en-US" smtClean="0"/>
              <a:pPr/>
              <a:t>‹#›</a:t>
            </a:fld>
            <a:endParaRPr lang="en-US" altLang="en-US"/>
          </a:p>
        </p:txBody>
      </p:sp>
    </p:spTree>
    <p:extLst>
      <p:ext uri="{BB962C8B-B14F-4D97-AF65-F5344CB8AC3E}">
        <p14:creationId xmlns:p14="http://schemas.microsoft.com/office/powerpoint/2010/main" val="750425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1DFD8EA-0D13-44B6-94D2-F584213A8075}"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88C171F-2492-4035-AF7D-81FEA93D26A4}" type="slidenum">
              <a:rPr lang="en-US" altLang="en-US" smtClean="0"/>
              <a:pPr/>
              <a:t>‹#›</a:t>
            </a:fld>
            <a:endParaRPr lang="en-US" altLang="en-US"/>
          </a:p>
        </p:txBody>
      </p:sp>
    </p:spTree>
    <p:extLst>
      <p:ext uri="{BB962C8B-B14F-4D97-AF65-F5344CB8AC3E}">
        <p14:creationId xmlns:p14="http://schemas.microsoft.com/office/powerpoint/2010/main" val="2362014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684412E-1DC5-4F44-8667-7B7BCC67504B}"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2F985F8-48B2-4B69-B712-137E3B8E4735}" type="slidenum">
              <a:rPr lang="en-US" altLang="en-US" smtClean="0"/>
              <a:pPr/>
              <a:t>‹#›</a:t>
            </a:fld>
            <a:endParaRPr lang="en-US" altLang="en-US"/>
          </a:p>
        </p:txBody>
      </p:sp>
    </p:spTree>
    <p:extLst>
      <p:ext uri="{BB962C8B-B14F-4D97-AF65-F5344CB8AC3E}">
        <p14:creationId xmlns:p14="http://schemas.microsoft.com/office/powerpoint/2010/main" val="2858066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B6CB9FB-BE12-4CDA-AF6A-62240D033550}"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8BD47D08-8151-42B8-B2A2-391460DD36AD}" type="slidenum">
              <a:rPr lang="en-US" altLang="en-US" smtClean="0"/>
              <a:pPr/>
              <a:t>‹#›</a:t>
            </a:fld>
            <a:endParaRPr lang="en-US" altLang="en-US"/>
          </a:p>
        </p:txBody>
      </p:sp>
    </p:spTree>
    <p:extLst>
      <p:ext uri="{BB962C8B-B14F-4D97-AF65-F5344CB8AC3E}">
        <p14:creationId xmlns:p14="http://schemas.microsoft.com/office/powerpoint/2010/main" val="3289109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7E9D021-E0A4-4F03-B620-5D9ED7984186}" type="datetimeFigureOut">
              <a:rPr lang="en-US" smtClean="0"/>
              <a:pPr>
                <a:defRPr/>
              </a:pPr>
              <a:t>3/10/2020</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1ACBEAA-9BB3-45EE-BB87-E2836029615B}" type="slidenum">
              <a:rPr lang="en-US" altLang="en-US" smtClean="0"/>
              <a:pPr/>
              <a:t>‹#›</a:t>
            </a:fld>
            <a:endParaRPr lang="en-US" altLang="en-US"/>
          </a:p>
        </p:txBody>
      </p:sp>
    </p:spTree>
    <p:extLst>
      <p:ext uri="{BB962C8B-B14F-4D97-AF65-F5344CB8AC3E}">
        <p14:creationId xmlns:p14="http://schemas.microsoft.com/office/powerpoint/2010/main" val="2932922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ADB859BA-34F2-43AF-8835-026441EF9D9F}" type="datetimeFigureOut">
              <a:rPr lang="en-US" smtClean="0"/>
              <a:pPr>
                <a:defRPr/>
              </a:pPr>
              <a:t>3/10/2020</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26FB2C4-67C9-4939-A3B0-9A12A87C3FC8}" type="slidenum">
              <a:rPr lang="en-US" altLang="en-US" smtClean="0"/>
              <a:pPr/>
              <a:t>‹#›</a:t>
            </a:fld>
            <a:endParaRPr lang="en-US" altLang="en-US"/>
          </a:p>
        </p:txBody>
      </p:sp>
    </p:spTree>
    <p:extLst>
      <p:ext uri="{BB962C8B-B14F-4D97-AF65-F5344CB8AC3E}">
        <p14:creationId xmlns:p14="http://schemas.microsoft.com/office/powerpoint/2010/main" val="1229192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2C43C4BA-BE33-4323-95A8-92B767F079C8}" type="datetimeFigureOut">
              <a:rPr lang="en-US" smtClean="0"/>
              <a:pPr>
                <a:defRPr/>
              </a:pPr>
              <a:t>3/10/2020</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F07DA6AE-76CB-49F3-9735-542052272189}" type="slidenum">
              <a:rPr lang="en-US" altLang="en-US" smtClean="0"/>
              <a:pPr/>
              <a:t>‹#›</a:t>
            </a:fld>
            <a:endParaRPr lang="en-US" altLang="en-US"/>
          </a:p>
        </p:txBody>
      </p:sp>
    </p:spTree>
    <p:extLst>
      <p:ext uri="{BB962C8B-B14F-4D97-AF65-F5344CB8AC3E}">
        <p14:creationId xmlns:p14="http://schemas.microsoft.com/office/powerpoint/2010/main" val="312633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110C3416-676D-4535-B3DB-09DE20B2C2E9}" type="datetimeFigureOut">
              <a:rPr lang="en-US" smtClean="0"/>
              <a:pPr>
                <a:defRPr/>
              </a:pPr>
              <a:t>3/10/2020</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088E48AD-EE1B-4216-9280-7397DC9A51A9}" type="slidenum">
              <a:rPr lang="en-US" altLang="en-US" smtClean="0"/>
              <a:pPr/>
              <a:t>‹#›</a:t>
            </a:fld>
            <a:endParaRPr lang="en-US" altLang="en-US"/>
          </a:p>
        </p:txBody>
      </p:sp>
    </p:spTree>
    <p:extLst>
      <p:ext uri="{BB962C8B-B14F-4D97-AF65-F5344CB8AC3E}">
        <p14:creationId xmlns:p14="http://schemas.microsoft.com/office/powerpoint/2010/main" val="246222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CA1DB5C-1C80-44B4-A797-A9F452320DCB}" type="datetimeFigureOut">
              <a:rPr lang="en-US" smtClean="0"/>
              <a:pPr>
                <a:defRPr/>
              </a:pPr>
              <a:t>3/10/2020</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A00AC245-B3BD-4DF0-BE7F-98BC75CFC0B3}" type="slidenum">
              <a:rPr lang="en-US" altLang="en-US" smtClean="0"/>
              <a:pPr/>
              <a:t>‹#›</a:t>
            </a:fld>
            <a:endParaRPr lang="en-US" altLang="en-US"/>
          </a:p>
        </p:txBody>
      </p:sp>
    </p:spTree>
    <p:extLst>
      <p:ext uri="{BB962C8B-B14F-4D97-AF65-F5344CB8AC3E}">
        <p14:creationId xmlns:p14="http://schemas.microsoft.com/office/powerpoint/2010/main" val="2019515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9A56C0E-DB8C-4C02-8783-CD474A1D464C}" type="datetimeFigureOut">
              <a:rPr lang="en-US" smtClean="0"/>
              <a:pPr>
                <a:defRPr/>
              </a:pPr>
              <a:t>3/10/2020</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D87617B-306A-4552-B355-61C1C3805FEA}" type="slidenum">
              <a:rPr lang="en-US" altLang="en-US" smtClean="0"/>
              <a:pPr/>
              <a:t>‹#›</a:t>
            </a:fld>
            <a:endParaRPr lang="en-US" altLang="en-US"/>
          </a:p>
        </p:txBody>
      </p:sp>
    </p:spTree>
    <p:extLst>
      <p:ext uri="{BB962C8B-B14F-4D97-AF65-F5344CB8AC3E}">
        <p14:creationId xmlns:p14="http://schemas.microsoft.com/office/powerpoint/2010/main" val="7847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7919FBE-3571-4577-99EC-2B38561A940C}" type="datetimeFigureOut">
              <a:rPr lang="en-US" smtClean="0"/>
              <a:pPr>
                <a:defRPr/>
              </a:pPr>
              <a:t>3/10/2020</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720FD3F3-9314-4971-A3B8-CB8F48C4736B}" type="slidenum">
              <a:rPr lang="en-US" altLang="en-US" smtClean="0"/>
              <a:pPr/>
              <a:t>‹#›</a:t>
            </a:fld>
            <a:endParaRPr lang="en-US" altLang="en-US"/>
          </a:p>
        </p:txBody>
      </p:sp>
    </p:spTree>
    <p:extLst>
      <p:ext uri="{BB962C8B-B14F-4D97-AF65-F5344CB8AC3E}">
        <p14:creationId xmlns:p14="http://schemas.microsoft.com/office/powerpoint/2010/main" val="653873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084DB7-33B3-904A-B059-A7E5A062A8A9}" type="datetimeFigureOut">
              <a:rPr lang="en-US" smtClean="0"/>
              <a:t>3/10/2020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68A3C1C-FDAD-6A4F-8E63-2CDE1445B39A}" type="slidenum">
              <a:rPr lang="en-US" smtClean="0"/>
              <a:t>‹#›</a:t>
            </a:fld>
            <a:endParaRPr lang="en-US"/>
          </a:p>
        </p:txBody>
      </p:sp>
    </p:spTree>
    <p:extLst>
      <p:ext uri="{BB962C8B-B14F-4D97-AF65-F5344CB8AC3E}">
        <p14:creationId xmlns:p14="http://schemas.microsoft.com/office/powerpoint/2010/main" val="32592461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4B71F-CF74-B844-9E90-CBC76378FFD2}"/>
              </a:ext>
            </a:extLst>
          </p:cNvPr>
          <p:cNvSpPr>
            <a:spLocks noGrp="1"/>
          </p:cNvSpPr>
          <p:nvPr>
            <p:ph type="title"/>
          </p:nvPr>
        </p:nvSpPr>
        <p:spPr/>
        <p:txBody>
          <a:bodyPr/>
          <a:lstStyle/>
          <a:p>
            <a:r>
              <a:rPr lang="en-GB" b="1" i="1" u="sng"/>
              <a:t>Factors influencing pricing policy or decision</a:t>
            </a:r>
            <a:endParaRPr lang="en-US" b="1" i="1" u="sng"/>
          </a:p>
        </p:txBody>
      </p:sp>
      <p:sp>
        <p:nvSpPr>
          <p:cNvPr id="3" name="Subtitle 2">
            <a:extLst>
              <a:ext uri="{FF2B5EF4-FFF2-40B4-BE49-F238E27FC236}">
                <a16:creationId xmlns:a16="http://schemas.microsoft.com/office/drawing/2014/main" id="{9D1F7087-D7A6-3349-AB75-F313074A9700}"/>
              </a:ext>
            </a:extLst>
          </p:cNvPr>
          <p:cNvSpPr>
            <a:spLocks noGrp="1"/>
          </p:cNvSpPr>
          <p:nvPr>
            <p:ph idx="4294967295"/>
          </p:nvPr>
        </p:nvSpPr>
        <p:spPr>
          <a:xfrm>
            <a:off x="677334" y="1897062"/>
            <a:ext cx="8874629" cy="4351338"/>
          </a:xfrm>
        </p:spPr>
        <p:txBody>
          <a:bodyPr>
            <a:normAutofit fontScale="40000" lnSpcReduction="20000"/>
          </a:bodyPr>
          <a:lstStyle/>
          <a:p>
            <a:pPr marL="0" indent="0" algn="just">
              <a:buNone/>
            </a:pPr>
            <a:r>
              <a:rPr lang="en-GB" sz="7200" dirty="0"/>
              <a:t>Pricing is probability the most difficult decision faced by the management.  While fixing the price, a number of factors need to be considered. The following are the factors  which influence the product price. </a:t>
            </a:r>
          </a:p>
          <a:p>
            <a:pPr marL="0" indent="0">
              <a:buNone/>
            </a:pPr>
            <a:r>
              <a:rPr lang="en-GB" sz="3200" b="1" i="1" dirty="0"/>
              <a:t>		</a:t>
            </a:r>
            <a:r>
              <a:rPr lang="en-GB" sz="5100" b="1" i="1" dirty="0"/>
              <a:t>1.Internal factors</a:t>
            </a:r>
          </a:p>
          <a:p>
            <a:pPr marL="0" indent="0">
              <a:buNone/>
            </a:pPr>
            <a:r>
              <a:rPr lang="en-GB" sz="5100" b="1" i="1" dirty="0"/>
              <a:t>		2.External factors</a:t>
            </a:r>
          </a:p>
          <a:p>
            <a:pPr marL="0" indent="0">
              <a:buNone/>
            </a:pPr>
            <a:r>
              <a:rPr lang="en-GB" b="1" i="1" dirty="0"/>
              <a:t>	</a:t>
            </a:r>
            <a:r>
              <a:rPr lang="en-GB" sz="6000" b="1" i="1" u="sng" dirty="0"/>
              <a:t>1.Internal factors</a:t>
            </a:r>
          </a:p>
          <a:p>
            <a:pPr marL="0" indent="0">
              <a:buNone/>
            </a:pPr>
            <a:r>
              <a:rPr lang="en-GB" sz="6000" dirty="0"/>
              <a:t>Internal factors are those factors which lie within the control of the organisation</a:t>
            </a:r>
            <a:endParaRPr lang="en-GB" sz="6000" b="1" i="1" dirty="0"/>
          </a:p>
          <a:p>
            <a:pPr marL="0" indent="0">
              <a:buNone/>
            </a:pPr>
            <a:r>
              <a:rPr lang="en-GB" dirty="0"/>
              <a:t>		</a:t>
            </a:r>
            <a:endParaRPr lang="en-GB" sz="6000" dirty="0"/>
          </a:p>
          <a:p>
            <a:pPr marL="0" indent="0">
              <a:buNone/>
            </a:pPr>
            <a:r>
              <a:rPr lang="en-GB" sz="4500" dirty="0"/>
              <a:t> </a:t>
            </a:r>
          </a:p>
        </p:txBody>
      </p:sp>
    </p:spTree>
    <p:extLst>
      <p:ext uri="{BB962C8B-B14F-4D97-AF65-F5344CB8AC3E}">
        <p14:creationId xmlns:p14="http://schemas.microsoft.com/office/powerpoint/2010/main" val="629510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2904" y="1067973"/>
            <a:ext cx="8229600" cy="5592763"/>
          </a:xfrm>
        </p:spPr>
        <p:txBody>
          <a:bodyPr>
            <a:normAutofit/>
          </a:bodyPr>
          <a:lstStyle/>
          <a:p>
            <a:pPr>
              <a:buNone/>
            </a:pPr>
            <a:r>
              <a:rPr lang="en-US" sz="2400" b="1" dirty="0">
                <a:solidFill>
                  <a:schemeClr val="accent6">
                    <a:lumMod val="75000"/>
                  </a:schemeClr>
                </a:solidFill>
              </a:rPr>
              <a:t>5.</a:t>
            </a:r>
            <a:r>
              <a:rPr lang="en-US" sz="2400" b="1" u="sng" dirty="0">
                <a:solidFill>
                  <a:schemeClr val="accent6">
                    <a:lumMod val="75000"/>
                  </a:schemeClr>
                </a:solidFill>
              </a:rPr>
              <a:t>Analysing price of competitors : </a:t>
            </a:r>
          </a:p>
          <a:p>
            <a:pPr algn="just">
              <a:buNone/>
            </a:pPr>
            <a:r>
              <a:rPr lang="en-US" sz="2400" b="1" dirty="0"/>
              <a:t>    </a:t>
            </a:r>
            <a:r>
              <a:rPr lang="en-US" sz="2400" dirty="0"/>
              <a:t>The firm needs to now </a:t>
            </a:r>
            <a:r>
              <a:rPr lang="en-US" sz="2400" b="1" dirty="0"/>
              <a:t>the competitors’ prices and possible price reactions before deciding its own price .</a:t>
            </a:r>
          </a:p>
          <a:p>
            <a:pPr>
              <a:buNone/>
            </a:pPr>
            <a:r>
              <a:rPr lang="en-US" sz="2400" b="1" dirty="0">
                <a:solidFill>
                  <a:schemeClr val="accent6">
                    <a:lumMod val="75000"/>
                  </a:schemeClr>
                </a:solidFill>
              </a:rPr>
              <a:t>6.</a:t>
            </a:r>
            <a:r>
              <a:rPr lang="en-US" sz="2400" b="1" u="sng" dirty="0">
                <a:solidFill>
                  <a:schemeClr val="accent6">
                    <a:lumMod val="75000"/>
                  </a:schemeClr>
                </a:solidFill>
              </a:rPr>
              <a:t>Selecting the pricing method:</a:t>
            </a:r>
          </a:p>
          <a:p>
            <a:pPr algn="just">
              <a:buNone/>
            </a:pPr>
            <a:r>
              <a:rPr lang="en-US" sz="2400" b="1" dirty="0"/>
              <a:t>   </a:t>
            </a:r>
            <a:r>
              <a:rPr lang="en-US" sz="2400" dirty="0"/>
              <a:t> Firm has to select an appropriate pricing method. it is selected</a:t>
            </a:r>
            <a:r>
              <a:rPr lang="en-US" sz="2400" b="1" dirty="0"/>
              <a:t> after packing in to consideration cost, customers’ perception regarding quality and value, competitors 'prices, government legislation etc</a:t>
            </a:r>
            <a:r>
              <a:rPr lang="en-US" sz="2400" dirty="0"/>
              <a:t>. there are various prices of methods of pricing some of them are </a:t>
            </a:r>
            <a:r>
              <a:rPr lang="en-US" sz="2400" b="1" dirty="0"/>
              <a:t>cost plus pricing, perceived value pricing, going rate pricing etc.</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363" y="986228"/>
            <a:ext cx="8229600" cy="6354763"/>
          </a:xfrm>
        </p:spPr>
        <p:txBody>
          <a:bodyPr>
            <a:normAutofit/>
          </a:bodyPr>
          <a:lstStyle/>
          <a:p>
            <a:pPr>
              <a:buNone/>
            </a:pPr>
            <a:r>
              <a:rPr lang="en-US" sz="2400" b="1" dirty="0">
                <a:solidFill>
                  <a:schemeClr val="accent6">
                    <a:lumMod val="75000"/>
                  </a:schemeClr>
                </a:solidFill>
              </a:rPr>
              <a:t>7</a:t>
            </a:r>
            <a:r>
              <a:rPr lang="en-US" sz="2400" b="1" u="sng" dirty="0">
                <a:solidFill>
                  <a:schemeClr val="accent6">
                    <a:lumMod val="75000"/>
                  </a:schemeClr>
                </a:solidFill>
              </a:rPr>
              <a:t>. Setting the final price :</a:t>
            </a:r>
          </a:p>
          <a:p>
            <a:pPr algn="just">
              <a:buNone/>
            </a:pPr>
            <a:r>
              <a:rPr lang="en-US" sz="2400" b="1" dirty="0">
                <a:solidFill>
                  <a:schemeClr val="accent6">
                    <a:lumMod val="75000"/>
                  </a:schemeClr>
                </a:solidFill>
              </a:rPr>
              <a:t>   </a:t>
            </a:r>
            <a:r>
              <a:rPr lang="en-US" sz="2400" dirty="0"/>
              <a:t>To </a:t>
            </a:r>
            <a:r>
              <a:rPr lang="en-US" sz="2400" b="1" dirty="0"/>
              <a:t>decide on the final price </a:t>
            </a:r>
            <a:r>
              <a:rPr lang="en-US" sz="2400" dirty="0"/>
              <a:t>,some additional factors must be taken into consideration. </a:t>
            </a:r>
            <a:r>
              <a:rPr lang="en-US" sz="2400" b="1" dirty="0"/>
              <a:t>These factors include consumers’ psychology, firm’s pricing policies, impact own other parties </a:t>
            </a:r>
            <a:r>
              <a:rPr lang="en-US" sz="2400" dirty="0"/>
              <a:t>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B557F-4B3F-4019-8F21-EA7A6310EEF8}"/>
              </a:ext>
            </a:extLst>
          </p:cNvPr>
          <p:cNvSpPr>
            <a:spLocks noGrp="1"/>
          </p:cNvSpPr>
          <p:nvPr>
            <p:ph type="title"/>
          </p:nvPr>
        </p:nvSpPr>
        <p:spPr/>
        <p:txBody>
          <a:bodyPr/>
          <a:lstStyle/>
          <a:p>
            <a:endParaRPr lang="en-US"/>
          </a:p>
        </p:txBody>
      </p:sp>
      <p:sp>
        <p:nvSpPr>
          <p:cNvPr id="3" name="Rectangle 2">
            <a:extLst>
              <a:ext uri="{FF2B5EF4-FFF2-40B4-BE49-F238E27FC236}">
                <a16:creationId xmlns:a16="http://schemas.microsoft.com/office/drawing/2014/main" id="{4859CB18-22BC-4952-9C55-B69677F3664D}"/>
              </a:ext>
            </a:extLst>
          </p:cNvPr>
          <p:cNvSpPr/>
          <p:nvPr/>
        </p:nvSpPr>
        <p:spPr>
          <a:xfrm>
            <a:off x="677334" y="258902"/>
            <a:ext cx="8466666" cy="6191439"/>
          </a:xfrm>
          <a:prstGeom prst="rect">
            <a:avLst/>
          </a:prstGeom>
        </p:spPr>
        <p:txBody>
          <a:bodyPr wrap="square">
            <a:spAutoFit/>
          </a:bodyPr>
          <a:lstStyle/>
          <a:p>
            <a:pPr lvl="0">
              <a:spcBef>
                <a:spcPts val="1000"/>
              </a:spcBef>
              <a:buClr>
                <a:srgbClr val="90C226"/>
              </a:buClr>
              <a:buSzPct val="80000"/>
            </a:pPr>
            <a:r>
              <a:rPr lang="en-GB" sz="2400" dirty="0"/>
              <a:t>These factors are controllable. The various     internal factors are explained as follow:</a:t>
            </a:r>
            <a:endParaRPr lang="en-GB" sz="2400" b="1" u="sng"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r>
              <a:rPr lang="en-GB" sz="3400" b="1" u="sng" dirty="0">
                <a:solidFill>
                  <a:prstClr val="black">
                    <a:lumMod val="75000"/>
                    <a:lumOff val="25000"/>
                  </a:prstClr>
                </a:solidFill>
              </a:rPr>
              <a:t>A. Costs</a:t>
            </a:r>
          </a:p>
          <a:p>
            <a:pPr lvl="0">
              <a:spcBef>
                <a:spcPts val="1000"/>
              </a:spcBef>
              <a:buClr>
                <a:srgbClr val="90C226"/>
              </a:buClr>
              <a:buSzPct val="80000"/>
            </a:pPr>
            <a:r>
              <a:rPr lang="en-GB" dirty="0">
                <a:solidFill>
                  <a:prstClr val="black">
                    <a:lumMod val="75000"/>
                    <a:lumOff val="25000"/>
                  </a:prstClr>
                </a:solidFill>
              </a:rPr>
              <a:t> 	The most important factors influencing the price is the cost of production. The price must cover the cost of production including material, labour, over head, administrative and selling expenses and a reasonable profit.</a:t>
            </a:r>
          </a:p>
          <a:p>
            <a:pPr marL="342900" lvl="0" indent="-342900">
              <a:spcBef>
                <a:spcPts val="1000"/>
              </a:spcBef>
              <a:buClr>
                <a:srgbClr val="90C226"/>
              </a:buClr>
              <a:buSzPct val="80000"/>
              <a:buFont typeface="Wingdings 3" charset="2"/>
              <a:buChar char=""/>
            </a:pPr>
            <a:r>
              <a:rPr lang="en-GB" sz="3400" b="1" u="sng" dirty="0">
                <a:solidFill>
                  <a:prstClr val="black">
                    <a:lumMod val="75000"/>
                    <a:lumOff val="25000"/>
                  </a:prstClr>
                </a:solidFill>
              </a:rPr>
              <a:t>B. Objective</a:t>
            </a:r>
          </a:p>
          <a:p>
            <a:pPr marL="342900" lvl="0" indent="-342900">
              <a:spcBef>
                <a:spcPts val="1000"/>
              </a:spcBef>
              <a:buClr>
                <a:srgbClr val="90C226"/>
              </a:buClr>
              <a:buSzPct val="80000"/>
              <a:buFont typeface="Wingdings 3" charset="2"/>
              <a:buChar char=""/>
            </a:pPr>
            <a:r>
              <a:rPr lang="en-GB" dirty="0">
                <a:solidFill>
                  <a:prstClr val="black">
                    <a:lumMod val="75000"/>
                    <a:lumOff val="25000"/>
                  </a:prstClr>
                </a:solidFill>
              </a:rPr>
              <a:t>Prices are to be fixed keeping the objective in view. Maximisation of sales, targeted rate of return, stability in prices, increase of market share, meeting or preventing competition, projecting imaging etc,, are the important objective. </a:t>
            </a:r>
          </a:p>
          <a:p>
            <a:pPr marL="342900" lvl="0" indent="-342900">
              <a:spcBef>
                <a:spcPts val="1000"/>
              </a:spcBef>
              <a:buClr>
                <a:srgbClr val="90C226"/>
              </a:buClr>
              <a:buSzPct val="80000"/>
              <a:buFont typeface="Wingdings 3" charset="2"/>
              <a:buChar char=""/>
            </a:pPr>
            <a:r>
              <a:rPr lang="en-GB" sz="2400" b="1" u="sng" dirty="0">
                <a:solidFill>
                  <a:prstClr val="black">
                    <a:lumMod val="75000"/>
                    <a:lumOff val="25000"/>
                  </a:prstClr>
                </a:solidFill>
              </a:rPr>
              <a:t>C. Organisational factor</a:t>
            </a:r>
          </a:p>
          <a:p>
            <a:pPr marL="342900" lvl="0" indent="-342900">
              <a:spcBef>
                <a:spcPts val="1000"/>
              </a:spcBef>
              <a:buClr>
                <a:srgbClr val="90C226"/>
              </a:buClr>
              <a:buSzPct val="80000"/>
              <a:buFont typeface="Wingdings 3" charset="2"/>
              <a:buChar char=""/>
            </a:pPr>
            <a:r>
              <a:rPr lang="en-GB" dirty="0">
                <a:solidFill>
                  <a:prstClr val="black">
                    <a:lumMod val="75000"/>
                    <a:lumOff val="25000"/>
                  </a:prstClr>
                </a:solidFill>
              </a:rPr>
              <a:t>It refer to internal arrangement or mechanism for decision –making(pricing)and its implementation</a:t>
            </a:r>
          </a:p>
          <a:p>
            <a:pPr marL="342900" lvl="0" indent="-342900">
              <a:spcBef>
                <a:spcPts val="1000"/>
              </a:spcBef>
              <a:buClr>
                <a:srgbClr val="90C226"/>
              </a:buClr>
              <a:buSzPct val="80000"/>
              <a:buFont typeface="Wingdings 3" charset="2"/>
              <a:buChar char=""/>
            </a:pPr>
            <a:r>
              <a:rPr lang="en-GB" dirty="0">
                <a:solidFill>
                  <a:prstClr val="black">
                    <a:lumMod val="75000"/>
                    <a:lumOff val="25000"/>
                  </a:prstClr>
                </a:solidFill>
              </a:rPr>
              <a:t>Overall pricing strategy is determined by top executives. The actual mechanics of pricing are handled by lower level management. </a:t>
            </a:r>
          </a:p>
        </p:txBody>
      </p:sp>
    </p:spTree>
    <p:extLst>
      <p:ext uri="{BB962C8B-B14F-4D97-AF65-F5344CB8AC3E}">
        <p14:creationId xmlns:p14="http://schemas.microsoft.com/office/powerpoint/2010/main" val="2483646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4E352-C1D4-443F-923E-3A5CFA64E6A0}"/>
              </a:ext>
            </a:extLst>
          </p:cNvPr>
          <p:cNvSpPr>
            <a:spLocks noGrp="1"/>
          </p:cNvSpPr>
          <p:nvPr>
            <p:ph type="title"/>
          </p:nvPr>
        </p:nvSpPr>
        <p:spPr/>
        <p:txBody>
          <a:bodyPr/>
          <a:lstStyle/>
          <a:p>
            <a:endParaRPr lang="en-US" dirty="0"/>
          </a:p>
        </p:txBody>
      </p:sp>
      <p:sp>
        <p:nvSpPr>
          <p:cNvPr id="4" name="Rectangle 3">
            <a:extLst>
              <a:ext uri="{FF2B5EF4-FFF2-40B4-BE49-F238E27FC236}">
                <a16:creationId xmlns:a16="http://schemas.microsoft.com/office/drawing/2014/main" id="{3F180B5B-9505-4E99-BD2E-2DBD6C4D3CA9}"/>
              </a:ext>
            </a:extLst>
          </p:cNvPr>
          <p:cNvSpPr/>
          <p:nvPr/>
        </p:nvSpPr>
        <p:spPr>
          <a:xfrm>
            <a:off x="677334" y="609600"/>
            <a:ext cx="8002432" cy="5442516"/>
          </a:xfrm>
          <a:prstGeom prst="rect">
            <a:avLst/>
          </a:prstGeom>
        </p:spPr>
        <p:txBody>
          <a:bodyPr wrap="square">
            <a:spAutoFit/>
          </a:bodyPr>
          <a:lstStyle/>
          <a:p>
            <a:pPr marL="342900" indent="-342900">
              <a:spcBef>
                <a:spcPts val="1000"/>
              </a:spcBef>
              <a:buClr>
                <a:srgbClr val="90C226"/>
              </a:buClr>
              <a:buSzPct val="80000"/>
              <a:buFont typeface="Wingdings 3" charset="2"/>
              <a:buChar char=""/>
            </a:pPr>
            <a:r>
              <a:rPr lang="en-GB" sz="2400" b="1" u="sng" dirty="0"/>
              <a:t>D. Marketing mix</a:t>
            </a:r>
          </a:p>
          <a:p>
            <a:pPr lvl="0">
              <a:spcBef>
                <a:spcPts val="1000"/>
              </a:spcBef>
              <a:buClr>
                <a:srgbClr val="90C226"/>
              </a:buClr>
              <a:buSzPct val="80000"/>
            </a:pPr>
            <a:r>
              <a:rPr lang="en-GB" dirty="0">
                <a:solidFill>
                  <a:prstClr val="black">
                    <a:lumMod val="75000"/>
                    <a:lumOff val="25000"/>
                  </a:prstClr>
                </a:solidFill>
              </a:rPr>
              <a:t>	Price, production, place and Promotion are the important elements of marketing mix. These elements are inter connected. A change in any one of this elements has an immediate effect on other. Pricing policy have to be coordinated with policy relating to other elements. </a:t>
            </a:r>
          </a:p>
          <a:p>
            <a:pPr marL="342900" lvl="0" indent="-342900">
              <a:spcBef>
                <a:spcPts val="1000"/>
              </a:spcBef>
              <a:buClr>
                <a:srgbClr val="90C226"/>
              </a:buClr>
              <a:buSzPct val="80000"/>
              <a:buFont typeface="Wingdings 3" charset="2"/>
              <a:buChar char=""/>
            </a:pPr>
            <a:r>
              <a:rPr lang="en-GB" sz="2400" b="1" u="sng" dirty="0">
                <a:solidFill>
                  <a:prstClr val="black">
                    <a:lumMod val="75000"/>
                    <a:lumOff val="25000"/>
                  </a:prstClr>
                </a:solidFill>
              </a:rPr>
              <a:t>E. product differentiation</a:t>
            </a:r>
          </a:p>
          <a:p>
            <a:pPr lvl="0">
              <a:spcBef>
                <a:spcPts val="1000"/>
              </a:spcBef>
              <a:buClr>
                <a:srgbClr val="90C226"/>
              </a:buClr>
              <a:buSzPct val="80000"/>
            </a:pPr>
            <a:r>
              <a:rPr lang="en-GB" dirty="0">
                <a:solidFill>
                  <a:prstClr val="black">
                    <a:lumMod val="75000"/>
                    <a:lumOff val="25000"/>
                  </a:prstClr>
                </a:solidFill>
              </a:rPr>
              <a:t>		The price of the product also depend upon the characteristics of the product. In order to attract customer, products are diffracted by adopting new style, better package etc.. One of the objective of product differentiation is to charge higher prices</a:t>
            </a:r>
          </a:p>
          <a:p>
            <a:pPr marL="342900" lvl="0" indent="-342900">
              <a:spcBef>
                <a:spcPts val="1000"/>
              </a:spcBef>
              <a:buClr>
                <a:srgbClr val="90C226"/>
              </a:buClr>
              <a:buSzPct val="80000"/>
              <a:buFont typeface="Wingdings 3" charset="2"/>
              <a:buChar char=""/>
            </a:pPr>
            <a:r>
              <a:rPr lang="en-GB" sz="2400" b="1" u="sng" dirty="0">
                <a:solidFill>
                  <a:prstClr val="black">
                    <a:lumMod val="75000"/>
                    <a:lumOff val="25000"/>
                  </a:prstClr>
                </a:solidFill>
              </a:rPr>
              <a:t>F. Product life cycle</a:t>
            </a:r>
          </a:p>
          <a:p>
            <a:pPr lvl="0">
              <a:spcBef>
                <a:spcPts val="1000"/>
              </a:spcBef>
              <a:buClr>
                <a:srgbClr val="90C226"/>
              </a:buClr>
              <a:buSzPct val="80000"/>
            </a:pPr>
            <a:r>
              <a:rPr lang="en-GB" dirty="0">
                <a:solidFill>
                  <a:prstClr val="black">
                    <a:lumMod val="75000"/>
                    <a:lumOff val="25000"/>
                  </a:prstClr>
                </a:solidFill>
              </a:rPr>
              <a:t>		Price policy is usually formulated  by considering the age of product  </a:t>
            </a:r>
            <a:r>
              <a:rPr lang="en-GB" dirty="0" err="1">
                <a:solidFill>
                  <a:prstClr val="black">
                    <a:lumMod val="75000"/>
                    <a:lumOff val="25000"/>
                  </a:prstClr>
                </a:solidFill>
              </a:rPr>
              <a:t>i</a:t>
            </a:r>
            <a:r>
              <a:rPr lang="en-GB" dirty="0">
                <a:solidFill>
                  <a:prstClr val="black">
                    <a:lumMod val="75000"/>
                    <a:lumOff val="25000"/>
                  </a:prstClr>
                </a:solidFill>
              </a:rPr>
              <a:t>. E. The stages of life cycle. In the introduction stage, normally a firm charges a lower price in order to build reputation. In growth stage, a firm increases the price some extend in the decline stage, prices are to be reduced to maintain the demand. </a:t>
            </a:r>
          </a:p>
        </p:txBody>
      </p:sp>
    </p:spTree>
    <p:extLst>
      <p:ext uri="{BB962C8B-B14F-4D97-AF65-F5344CB8AC3E}">
        <p14:creationId xmlns:p14="http://schemas.microsoft.com/office/powerpoint/2010/main" val="1551778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5FA0B-A5DE-49F3-B1B4-2702B8801049}"/>
              </a:ext>
            </a:extLst>
          </p:cNvPr>
          <p:cNvSpPr>
            <a:spLocks noGrp="1"/>
          </p:cNvSpPr>
          <p:nvPr>
            <p:ph type="title"/>
          </p:nvPr>
        </p:nvSpPr>
        <p:spPr>
          <a:xfrm>
            <a:off x="705469" y="293688"/>
            <a:ext cx="8596668" cy="1320800"/>
          </a:xfrm>
        </p:spPr>
        <p:txBody>
          <a:bodyPr rtlCol="0">
            <a:normAutofit/>
          </a:bodyPr>
          <a:lstStyle/>
          <a:p>
            <a:pPr fontAlgn="auto">
              <a:spcAft>
                <a:spcPts val="0"/>
              </a:spcAft>
              <a:defRPr/>
            </a:pPr>
            <a:r>
              <a:rPr lang="en-US" b="1" u="sng" dirty="0"/>
              <a:t>EXTERNAL FACTORS OF PRICING DECISION/PRICING POLICIES:</a:t>
            </a:r>
          </a:p>
        </p:txBody>
      </p:sp>
      <p:sp>
        <p:nvSpPr>
          <p:cNvPr id="3" name="Content Placeholder 2">
            <a:extLst>
              <a:ext uri="{FF2B5EF4-FFF2-40B4-BE49-F238E27FC236}">
                <a16:creationId xmlns:a16="http://schemas.microsoft.com/office/drawing/2014/main" id="{CCC12157-2481-47D4-92E2-EF4E4ACAA063}"/>
              </a:ext>
            </a:extLst>
          </p:cNvPr>
          <p:cNvSpPr>
            <a:spLocks noGrp="1"/>
          </p:cNvSpPr>
          <p:nvPr>
            <p:ph idx="1"/>
          </p:nvPr>
        </p:nvSpPr>
        <p:spPr>
          <a:xfrm>
            <a:off x="1005202" y="1614488"/>
            <a:ext cx="8296935" cy="4452327"/>
          </a:xfrm>
        </p:spPr>
        <p:txBody>
          <a:bodyPr rtlCol="0">
            <a:normAutofit/>
          </a:bodyPr>
          <a:lstStyle/>
          <a:p>
            <a:pPr algn="just" fontAlgn="auto">
              <a:spcAft>
                <a:spcPts val="0"/>
              </a:spcAft>
              <a:buNone/>
              <a:defRPr/>
            </a:pPr>
            <a:r>
              <a:rPr lang="en-US" dirty="0"/>
              <a:t>    External factors are those factors which are beyond the control of an organization. The following external factors would influence the pricing decision.</a:t>
            </a:r>
          </a:p>
          <a:p>
            <a:pPr marL="514350" indent="-514350" algn="just" fontAlgn="auto">
              <a:spcAft>
                <a:spcPts val="0"/>
              </a:spcAft>
              <a:buFont typeface="+mj-lt"/>
              <a:buAutoNum type="arabicPeriod"/>
              <a:defRPr/>
            </a:pPr>
            <a:r>
              <a:rPr lang="en-US" sz="2400" b="1" u="sng" dirty="0"/>
              <a:t>DEMAND</a:t>
            </a:r>
            <a:r>
              <a:rPr lang="en-US" sz="2400" u="sng" dirty="0"/>
              <a:t>:</a:t>
            </a:r>
          </a:p>
          <a:p>
            <a:pPr marL="514350" indent="-514350" algn="just" fontAlgn="auto">
              <a:spcAft>
                <a:spcPts val="0"/>
              </a:spcAft>
              <a:buNone/>
              <a:defRPr/>
            </a:pPr>
            <a:r>
              <a:rPr lang="en-US" dirty="0"/>
              <a:t>     It should be considered when fixing the price. If the demand for a product inelastic, it is </a:t>
            </a:r>
            <a:r>
              <a:rPr lang="en-US" b="1" dirty="0"/>
              <a:t>better to fix a higher price </a:t>
            </a:r>
            <a:r>
              <a:rPr lang="en-US" dirty="0"/>
              <a:t>for it. </a:t>
            </a:r>
            <a:r>
              <a:rPr lang="en-US" b="1" dirty="0"/>
              <a:t>On</a:t>
            </a:r>
            <a:r>
              <a:rPr lang="en-US" dirty="0"/>
              <a:t> </a:t>
            </a:r>
            <a:r>
              <a:rPr lang="en-US" b="1" dirty="0"/>
              <a:t>the other hand</a:t>
            </a:r>
            <a:r>
              <a:rPr lang="en-US" dirty="0"/>
              <a:t>, if </a:t>
            </a:r>
            <a:r>
              <a:rPr lang="en-US" b="1" dirty="0"/>
              <a:t>demand is elastic, lower price</a:t>
            </a:r>
            <a:r>
              <a:rPr lang="en-US" dirty="0"/>
              <a:t> may be </a:t>
            </a:r>
            <a:r>
              <a:rPr lang="en-US" b="1" dirty="0"/>
              <a:t>fixed.</a:t>
            </a:r>
          </a:p>
          <a:p>
            <a:pPr marL="514350" indent="-514350" algn="just" fontAlgn="auto">
              <a:spcAft>
                <a:spcPts val="0"/>
              </a:spcAft>
              <a:buFont typeface="Arial" panose="020B0604020202020204" pitchFamily="34" charset="0"/>
              <a:buAutoNum type="arabicPeriod" startAt="2"/>
              <a:defRPr/>
            </a:pPr>
            <a:r>
              <a:rPr lang="en-US" sz="2400" b="1" u="sng" dirty="0"/>
              <a:t>COMPETITION</a:t>
            </a:r>
            <a:r>
              <a:rPr lang="en-US" sz="2400" u="sng" dirty="0"/>
              <a:t>:</a:t>
            </a:r>
          </a:p>
          <a:p>
            <a:pPr marL="514350" indent="-514350" algn="just" fontAlgn="auto">
              <a:spcAft>
                <a:spcPts val="0"/>
              </a:spcAft>
              <a:buNone/>
              <a:defRPr/>
            </a:pPr>
            <a:r>
              <a:rPr lang="en-US" dirty="0"/>
              <a:t>      A manufacturer cannot fix his own price with out considering the competition. </a:t>
            </a:r>
            <a:r>
              <a:rPr lang="en-US" b="1" dirty="0"/>
              <a:t>A number of substitutes enter the market these days.      </a:t>
            </a:r>
          </a:p>
          <a:p>
            <a:pPr marL="514350" indent="-514350" algn="just" fontAlgn="auto">
              <a:spcAft>
                <a:spcPts val="0"/>
              </a:spcAft>
              <a:buNone/>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a:extLst>
              <a:ext uri="{FF2B5EF4-FFF2-40B4-BE49-F238E27FC236}">
                <a16:creationId xmlns:a16="http://schemas.microsoft.com/office/drawing/2014/main" id="{78BC236C-A9AD-4240-8843-D27241516098}"/>
              </a:ext>
            </a:extLst>
          </p:cNvPr>
          <p:cNvSpPr>
            <a:spLocks noGrp="1"/>
          </p:cNvSpPr>
          <p:nvPr>
            <p:ph idx="1"/>
          </p:nvPr>
        </p:nvSpPr>
        <p:spPr>
          <a:xfrm>
            <a:off x="964809" y="1466557"/>
            <a:ext cx="8686800" cy="6477000"/>
          </a:xfrm>
        </p:spPr>
        <p:txBody>
          <a:bodyPr/>
          <a:lstStyle/>
          <a:p>
            <a:pPr>
              <a:buFont typeface="Arial" panose="020B0604020202020204" pitchFamily="34" charset="0"/>
              <a:buNone/>
            </a:pPr>
            <a:r>
              <a:rPr lang="en-US" altLang="en-US" sz="2400" b="1" u="sng" dirty="0"/>
              <a:t>3. DISTRIBUTION CHANNELS:</a:t>
            </a:r>
          </a:p>
          <a:p>
            <a:pPr>
              <a:buFont typeface="Arial" panose="020B0604020202020204" pitchFamily="34" charset="0"/>
              <a:buNone/>
            </a:pPr>
            <a:r>
              <a:rPr lang="en-US" altLang="en-US" dirty="0"/>
              <a:t>    It also sometimes </a:t>
            </a:r>
            <a:r>
              <a:rPr lang="en-US" altLang="en-US" b="1" dirty="0"/>
              <a:t>affect the price</a:t>
            </a:r>
            <a:r>
              <a:rPr lang="en-US" altLang="en-US" dirty="0"/>
              <a:t>. Longer the distribution channel higher would be the price and vise versa.</a:t>
            </a:r>
          </a:p>
          <a:p>
            <a:pPr>
              <a:buFont typeface="Arial" panose="020B0604020202020204" pitchFamily="34" charset="0"/>
              <a:buNone/>
            </a:pPr>
            <a:r>
              <a:rPr lang="en-US" altLang="en-US" sz="2400" b="1" u="sng" dirty="0"/>
              <a:t>4. GENERAL ECONOMIC CONDITIONS:</a:t>
            </a:r>
          </a:p>
          <a:p>
            <a:pPr algn="just">
              <a:buFont typeface="Arial" panose="020B0604020202020204" pitchFamily="34" charset="0"/>
              <a:buNone/>
            </a:pPr>
            <a:r>
              <a:rPr lang="en-US" altLang="en-US" dirty="0"/>
              <a:t>    It’s affected by the general economic conditions such as </a:t>
            </a:r>
            <a:r>
              <a:rPr lang="en-US" altLang="en-US" b="1" dirty="0"/>
              <a:t>inflation, deflation, trade cycle</a:t>
            </a:r>
            <a:r>
              <a:rPr lang="en-US" altLang="en-US" dirty="0"/>
              <a:t> etc. in the </a:t>
            </a:r>
            <a:r>
              <a:rPr lang="en-US" altLang="en-US" b="1" dirty="0"/>
              <a:t>inflationary period the management is forced to fix higher price</a:t>
            </a:r>
            <a:r>
              <a:rPr lang="en-US" altLang="en-US" dirty="0"/>
              <a:t> .in </a:t>
            </a:r>
            <a:r>
              <a:rPr lang="en-US" altLang="en-US" b="1" dirty="0"/>
              <a:t>recession period, the prices are reduced to maintain the level of turnover.</a:t>
            </a:r>
          </a:p>
          <a:p>
            <a:pPr>
              <a:buFont typeface="Arial" panose="020B0604020202020204" pitchFamily="34" charset="0"/>
              <a:buNone/>
            </a:pPr>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FA2786F2-C324-4398-A47D-6A4E6E795259}"/>
              </a:ext>
            </a:extLst>
          </p:cNvPr>
          <p:cNvSpPr>
            <a:spLocks noGrp="1"/>
          </p:cNvSpPr>
          <p:nvPr>
            <p:ph idx="1"/>
          </p:nvPr>
        </p:nvSpPr>
        <p:spPr>
          <a:xfrm>
            <a:off x="813581" y="1112837"/>
            <a:ext cx="8229600" cy="5745163"/>
          </a:xfrm>
        </p:spPr>
        <p:txBody>
          <a:bodyPr/>
          <a:lstStyle/>
          <a:p>
            <a:pPr>
              <a:buFont typeface="Arial" panose="020B0604020202020204" pitchFamily="34" charset="0"/>
              <a:buNone/>
            </a:pPr>
            <a:r>
              <a:rPr lang="en-US" altLang="en-US" sz="2400" b="1" u="sng" dirty="0"/>
              <a:t>5. GOVERNMENT POLICY:</a:t>
            </a:r>
          </a:p>
          <a:p>
            <a:pPr algn="just">
              <a:buFont typeface="Arial" panose="020B0604020202020204" pitchFamily="34" charset="0"/>
              <a:buNone/>
            </a:pPr>
            <a:r>
              <a:rPr lang="en-US" altLang="en-US" dirty="0"/>
              <a:t>    It also depends on </a:t>
            </a:r>
            <a:r>
              <a:rPr lang="en-US" altLang="en-US" b="1" dirty="0"/>
              <a:t>price control by the govt</a:t>
            </a:r>
            <a:r>
              <a:rPr lang="en-US" altLang="en-US" dirty="0"/>
              <a:t>. through enactment of legalization. While </a:t>
            </a:r>
            <a:r>
              <a:rPr lang="en-US" altLang="en-US" b="1" dirty="0"/>
              <a:t>fixing the price</a:t>
            </a:r>
            <a:r>
              <a:rPr lang="en-US" altLang="en-US" dirty="0"/>
              <a:t>, a firm as to taking to consideration the </a:t>
            </a:r>
            <a:r>
              <a:rPr lang="en-US" altLang="en-US" b="1" dirty="0"/>
              <a:t>taxation and trade policies of govt</a:t>
            </a:r>
            <a:r>
              <a:rPr lang="en-US" altLang="en-US" dirty="0"/>
              <a:t>.</a:t>
            </a:r>
          </a:p>
          <a:p>
            <a:pPr>
              <a:buFont typeface="Arial" panose="020B0604020202020204" pitchFamily="34" charset="0"/>
              <a:buNone/>
            </a:pPr>
            <a:endParaRPr lang="en-US" altLang="en-US" dirty="0"/>
          </a:p>
        </p:txBody>
      </p:sp>
      <p:pic>
        <p:nvPicPr>
          <p:cNvPr id="4099" name="Picture 1">
            <a:extLst>
              <a:ext uri="{FF2B5EF4-FFF2-40B4-BE49-F238E27FC236}">
                <a16:creationId xmlns:a16="http://schemas.microsoft.com/office/drawing/2014/main" id="{0A5894EB-2551-4A42-829C-BF956C0935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7683" y="3048000"/>
            <a:ext cx="5638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chemeClr val="tx2">
                    <a:lumMod val="60000"/>
                    <a:lumOff val="40000"/>
                  </a:schemeClr>
                </a:solidFill>
              </a:rPr>
              <a:t>PRICING POLICIES</a:t>
            </a:r>
            <a:endParaRPr lang="en-US" u="sng" dirty="0">
              <a:solidFill>
                <a:schemeClr val="tx2">
                  <a:lumMod val="60000"/>
                  <a:lumOff val="40000"/>
                </a:schemeClr>
              </a:solidFill>
            </a:endParaRPr>
          </a:p>
        </p:txBody>
      </p:sp>
      <p:sp>
        <p:nvSpPr>
          <p:cNvPr id="3" name="Content Placeholder 2"/>
          <p:cNvSpPr>
            <a:spLocks noGrp="1"/>
          </p:cNvSpPr>
          <p:nvPr>
            <p:ph idx="1"/>
          </p:nvPr>
        </p:nvSpPr>
        <p:spPr/>
        <p:txBody>
          <a:bodyPr>
            <a:normAutofit/>
          </a:bodyPr>
          <a:lstStyle/>
          <a:p>
            <a:pPr algn="just">
              <a:buNone/>
            </a:pPr>
            <a:r>
              <a:rPr lang="en-US" sz="2400" dirty="0"/>
              <a:t>    According to</a:t>
            </a:r>
            <a:r>
              <a:rPr lang="en-US" sz="2400" b="1" dirty="0"/>
              <a:t> </a:t>
            </a:r>
            <a:r>
              <a:rPr lang="en-US" sz="2400" b="1" dirty="0">
                <a:solidFill>
                  <a:schemeClr val="accent6"/>
                </a:solidFill>
              </a:rPr>
              <a:t>cundiff and still,</a:t>
            </a:r>
            <a:r>
              <a:rPr lang="en-US" sz="2400" dirty="0"/>
              <a:t> </a:t>
            </a:r>
            <a:r>
              <a:rPr lang="en-US" sz="2400" b="1" dirty="0">
                <a:solidFill>
                  <a:srgbClr val="92D050"/>
                </a:solidFill>
              </a:rPr>
              <a:t>“price policies provide the guidelines within which pricing strategy is formulated  implemented”. </a:t>
            </a:r>
            <a:r>
              <a:rPr lang="en-US" sz="2400" dirty="0"/>
              <a:t>the pricing objectives such as maximization of profit , maximization of sales, targeted rate of return, survival, stability in prices , meeting or preventing competition etc are collectively known as pricing policies .  Pricing policies represent the general framework with which pricing decisions are taken. In short, pricing policy is the policy adopted to determine the price of a product.</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2631" y="274638"/>
            <a:ext cx="8229600" cy="1477962"/>
          </a:xfrm>
        </p:spPr>
        <p:txBody>
          <a:bodyPr>
            <a:normAutofit/>
          </a:bodyPr>
          <a:lstStyle/>
          <a:p>
            <a:r>
              <a:rPr lang="en-US" b="1" u="sng" dirty="0">
                <a:solidFill>
                  <a:schemeClr val="accent1">
                    <a:lumMod val="75000"/>
                  </a:schemeClr>
                </a:solidFill>
              </a:rPr>
              <a:t>STEPS IN FORMULATING PRICING POLICIES AND PRICING DECISIONS</a:t>
            </a:r>
          </a:p>
        </p:txBody>
      </p:sp>
      <p:sp>
        <p:nvSpPr>
          <p:cNvPr id="3" name="Content Placeholder 2"/>
          <p:cNvSpPr>
            <a:spLocks noGrp="1"/>
          </p:cNvSpPr>
          <p:nvPr>
            <p:ph idx="1"/>
          </p:nvPr>
        </p:nvSpPr>
        <p:spPr>
          <a:xfrm>
            <a:off x="695179" y="1398563"/>
            <a:ext cx="8229600" cy="4800600"/>
          </a:xfrm>
        </p:spPr>
        <p:txBody>
          <a:bodyPr>
            <a:noAutofit/>
          </a:bodyPr>
          <a:lstStyle/>
          <a:p>
            <a:pPr algn="just">
              <a:buNone/>
            </a:pPr>
            <a:r>
              <a:rPr lang="en-US" sz="2400" dirty="0"/>
              <a:t>    The </a:t>
            </a:r>
            <a:r>
              <a:rPr lang="en-US" sz="2400" b="1" dirty="0"/>
              <a:t>process of determining the price of a product </a:t>
            </a:r>
            <a:r>
              <a:rPr lang="en-US" sz="2400" dirty="0"/>
              <a:t>Is called pricing. </a:t>
            </a:r>
            <a:r>
              <a:rPr lang="en-US" sz="2400" dirty="0">
                <a:solidFill>
                  <a:schemeClr val="accent2"/>
                </a:solidFill>
              </a:rPr>
              <a:t>Pricing decision or formulation  of price policies  involve a number of steps.</a:t>
            </a:r>
          </a:p>
          <a:p>
            <a:pPr algn="just">
              <a:buNone/>
            </a:pPr>
            <a:r>
              <a:rPr lang="en-US" sz="2400" b="1" u="sng" dirty="0">
                <a:solidFill>
                  <a:schemeClr val="tx1">
                    <a:lumMod val="65000"/>
                    <a:lumOff val="35000"/>
                  </a:schemeClr>
                </a:solidFill>
              </a:rPr>
              <a:t>1. </a:t>
            </a:r>
            <a:r>
              <a:rPr lang="en-US" sz="2400" b="1" u="sng" dirty="0">
                <a:solidFill>
                  <a:schemeClr val="accent6">
                    <a:lumMod val="75000"/>
                  </a:schemeClr>
                </a:solidFill>
              </a:rPr>
              <a:t>Studying target market: </a:t>
            </a:r>
          </a:p>
          <a:p>
            <a:pPr marL="0" indent="0" algn="just">
              <a:buNone/>
            </a:pPr>
            <a:r>
              <a:rPr lang="en-US" sz="2400" b="1" dirty="0">
                <a:solidFill>
                  <a:schemeClr val="accent6">
                    <a:lumMod val="75000"/>
                  </a:schemeClr>
                </a:solidFill>
              </a:rPr>
              <a:t>	</a:t>
            </a:r>
            <a:r>
              <a:rPr lang="en-US" sz="2400" dirty="0"/>
              <a:t>first, </a:t>
            </a:r>
            <a:r>
              <a:rPr lang="en-US" sz="2400" b="1" dirty="0"/>
              <a:t>the marketing manager has to study the nature of target market </a:t>
            </a:r>
            <a:r>
              <a:rPr lang="en-US" sz="2400" dirty="0"/>
              <a:t>. without the knowledge  of </a:t>
            </a:r>
            <a:r>
              <a:rPr lang="en-US" sz="2400" b="1" dirty="0"/>
              <a:t>target marketing is not able to determine  the price.</a:t>
            </a:r>
          </a:p>
          <a:p>
            <a:pPr marL="0" indent="0" algn="just">
              <a:buNone/>
            </a:pPr>
            <a:r>
              <a:rPr lang="en-US" sz="2400" b="1" u="sng" dirty="0">
                <a:solidFill>
                  <a:schemeClr val="accent6">
                    <a:lumMod val="75000"/>
                  </a:schemeClr>
                </a:solidFill>
              </a:rPr>
              <a:t>2. Selecting the  pricing objectives:</a:t>
            </a:r>
            <a:r>
              <a:rPr lang="en-US" sz="2400" u="sng" dirty="0">
                <a:solidFill>
                  <a:schemeClr val="accent6">
                    <a:lumMod val="75000"/>
                  </a:schemeClr>
                </a:solidFill>
              </a:rPr>
              <a:t> </a:t>
            </a:r>
          </a:p>
          <a:p>
            <a:pPr marL="0" indent="0" algn="just">
              <a:buNone/>
            </a:pPr>
            <a:r>
              <a:rPr lang="en-US" sz="2400" dirty="0">
                <a:solidFill>
                  <a:schemeClr val="accent6">
                    <a:lumMod val="75000"/>
                  </a:schemeClr>
                </a:solidFill>
              </a:rPr>
              <a:t>	</a:t>
            </a:r>
            <a:r>
              <a:rPr lang="en-US" sz="2400" dirty="0"/>
              <a:t>first the should </a:t>
            </a:r>
            <a:r>
              <a:rPr lang="en-US" sz="2400" b="1" dirty="0"/>
              <a:t>decide what it wants to accomplish   with a given product</a:t>
            </a:r>
            <a:r>
              <a:rPr lang="en-US" sz="2400" dirty="0"/>
              <a:t>.</a:t>
            </a:r>
          </a:p>
          <a:p>
            <a:pPr marL="514350" indent="-514350">
              <a:buNone/>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6972" y="556418"/>
            <a:ext cx="8229600" cy="5745163"/>
          </a:xfrm>
        </p:spPr>
        <p:txBody>
          <a:bodyPr>
            <a:normAutofit/>
          </a:bodyPr>
          <a:lstStyle/>
          <a:p>
            <a:pPr marL="514350" indent="-514350">
              <a:buNone/>
            </a:pPr>
            <a:r>
              <a:rPr lang="en-US" sz="2400" b="1" u="sng" dirty="0">
                <a:solidFill>
                  <a:schemeClr val="accent6">
                    <a:lumMod val="75000"/>
                  </a:schemeClr>
                </a:solidFill>
              </a:rPr>
              <a:t>3.Determining demand </a:t>
            </a:r>
            <a:r>
              <a:rPr lang="en-US" sz="2400" u="sng" dirty="0"/>
              <a:t>: </a:t>
            </a:r>
          </a:p>
          <a:p>
            <a:pPr marL="514350" indent="-514350" algn="just">
              <a:buNone/>
            </a:pPr>
            <a:r>
              <a:rPr lang="en-US" sz="2400" dirty="0"/>
              <a:t>      Each price leads to a different level of demand. therefore , </a:t>
            </a:r>
            <a:r>
              <a:rPr lang="en-US" sz="2400" b="1" dirty="0"/>
              <a:t>price affect  marketing objectives differently </a:t>
            </a:r>
            <a:r>
              <a:rPr lang="en-US" sz="2400" dirty="0"/>
              <a:t>.the firm will have to determine </a:t>
            </a:r>
            <a:r>
              <a:rPr lang="en-US" sz="2400" b="1" dirty="0"/>
              <a:t>the different quantities of product which would be demanded at different prices.</a:t>
            </a:r>
            <a:r>
              <a:rPr lang="en-US" sz="2400" dirty="0"/>
              <a:t> Generally </a:t>
            </a:r>
            <a:r>
              <a:rPr lang="en-US" sz="2400" b="1" dirty="0"/>
              <a:t>at higher prices demand is lower and vise versa</a:t>
            </a:r>
            <a:r>
              <a:rPr lang="en-US" sz="2400" dirty="0"/>
              <a:t>.</a:t>
            </a:r>
          </a:p>
          <a:p>
            <a:pPr marL="514350" indent="-514350">
              <a:buNone/>
            </a:pPr>
            <a:r>
              <a:rPr lang="en-US" sz="2400" b="1" u="sng" dirty="0">
                <a:solidFill>
                  <a:schemeClr val="accent6">
                    <a:lumMod val="75000"/>
                  </a:schemeClr>
                </a:solidFill>
              </a:rPr>
              <a:t>4.Estimating costs : </a:t>
            </a:r>
          </a:p>
          <a:p>
            <a:pPr marL="514350" indent="-514350" algn="just">
              <a:buNone/>
            </a:pPr>
            <a:r>
              <a:rPr lang="en-US" sz="2400" b="1" dirty="0">
                <a:solidFill>
                  <a:schemeClr val="accent6">
                    <a:lumMod val="75000"/>
                  </a:schemeClr>
                </a:solidFill>
              </a:rPr>
              <a:t>     </a:t>
            </a:r>
            <a:r>
              <a:rPr lang="en-US" sz="2400" b="1" dirty="0"/>
              <a:t>The firm wants to set  a price that will help recover all costs and yield a fair return on investment. </a:t>
            </a:r>
            <a:r>
              <a:rPr lang="en-US" sz="2400" dirty="0"/>
              <a:t>Hence </a:t>
            </a:r>
            <a:r>
              <a:rPr lang="en-US" sz="2400" b="1" dirty="0"/>
              <a:t>total cost has to be estimated .</a:t>
            </a:r>
          </a:p>
          <a:p>
            <a:pPr marL="514350" indent="-514350">
              <a:buNone/>
            </a:pPr>
            <a:endParaRPr lang="en-US"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TotalTime>
  <Words>1028</Words>
  <Application>Microsoft Office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Factors influencing pricing policy or decision</vt:lpstr>
      <vt:lpstr>PowerPoint Presentation</vt:lpstr>
      <vt:lpstr>PowerPoint Presentation</vt:lpstr>
      <vt:lpstr>EXTERNAL FACTORS OF PRICING DECISION/PRICING POLICIES:</vt:lpstr>
      <vt:lpstr>PowerPoint Presentation</vt:lpstr>
      <vt:lpstr>PowerPoint Presentation</vt:lpstr>
      <vt:lpstr>PRICING POLICIES</vt:lpstr>
      <vt:lpstr>STEPS IN FORMULATING PRICING POLICIES AND PRICING DECISIONS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influencing pricing policy or decision</dc:title>
  <dc:creator>919947276918</dc:creator>
  <cp:lastModifiedBy>Admin</cp:lastModifiedBy>
  <cp:revision>5</cp:revision>
  <dcterms:created xsi:type="dcterms:W3CDTF">2020-03-07T05:15:08Z</dcterms:created>
  <dcterms:modified xsi:type="dcterms:W3CDTF">2020-03-10T05:04:56Z</dcterms:modified>
</cp:coreProperties>
</file>